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3"/>
  </p:notesMasterIdLst>
  <p:handoutMasterIdLst>
    <p:handoutMasterId r:id="rId44"/>
  </p:handoutMasterIdLst>
  <p:sldIdLst>
    <p:sldId id="299" r:id="rId2"/>
    <p:sldId id="327" r:id="rId3"/>
    <p:sldId id="274" r:id="rId4"/>
    <p:sldId id="293" r:id="rId5"/>
    <p:sldId id="297" r:id="rId6"/>
    <p:sldId id="319" r:id="rId7"/>
    <p:sldId id="298" r:id="rId8"/>
    <p:sldId id="300" r:id="rId9"/>
    <p:sldId id="335" r:id="rId10"/>
    <p:sldId id="258" r:id="rId11"/>
    <p:sldId id="257" r:id="rId12"/>
    <p:sldId id="329" r:id="rId13"/>
    <p:sldId id="301" r:id="rId14"/>
    <p:sldId id="294" r:id="rId15"/>
    <p:sldId id="324" r:id="rId16"/>
    <p:sldId id="332" r:id="rId17"/>
    <p:sldId id="302" r:id="rId18"/>
    <p:sldId id="323" r:id="rId19"/>
    <p:sldId id="325" r:id="rId20"/>
    <p:sldId id="304" r:id="rId21"/>
    <p:sldId id="308" r:id="rId22"/>
    <p:sldId id="309" r:id="rId23"/>
    <p:sldId id="310" r:id="rId24"/>
    <p:sldId id="306" r:id="rId25"/>
    <p:sldId id="320" r:id="rId26"/>
    <p:sldId id="316" r:id="rId27"/>
    <p:sldId id="317" r:id="rId28"/>
    <p:sldId id="318" r:id="rId29"/>
    <p:sldId id="305" r:id="rId30"/>
    <p:sldId id="311" r:id="rId31"/>
    <p:sldId id="312" r:id="rId32"/>
    <p:sldId id="313" r:id="rId33"/>
    <p:sldId id="314" r:id="rId34"/>
    <p:sldId id="315" r:id="rId35"/>
    <p:sldId id="334" r:id="rId36"/>
    <p:sldId id="336" r:id="rId37"/>
    <p:sldId id="330" r:id="rId38"/>
    <p:sldId id="331" r:id="rId39"/>
    <p:sldId id="333" r:id="rId40"/>
    <p:sldId id="328" r:id="rId41"/>
    <p:sldId id="295" r:id="rId42"/>
  </p:sldIdLst>
  <p:sldSz cx="9144000" cy="5143500" type="screen16x9"/>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B1C366-1B3A-494B-BA8E-77636CD2D877}" v="349" dt="2023-10-15T12:50:05.65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517" autoAdjust="0"/>
  </p:normalViewPr>
  <p:slideViewPr>
    <p:cSldViewPr snapToGrid="0">
      <p:cViewPr varScale="1">
        <p:scale>
          <a:sx n="199" d="100"/>
          <a:sy n="199" d="100"/>
        </p:scale>
        <p:origin x="116" y="5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1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 Garin" userId="fd14726b38fc5662" providerId="LiveId" clId="{C3B1C366-1B3A-494B-BA8E-77636CD2D877}"/>
    <pc:docChg chg="undo custSel modSld modMainMaster">
      <pc:chgData name="Pascal Garin" userId="fd14726b38fc5662" providerId="LiveId" clId="{C3B1C366-1B3A-494B-BA8E-77636CD2D877}" dt="2023-10-15T12:49:41.903" v="703" actId="6549"/>
      <pc:docMkLst>
        <pc:docMk/>
      </pc:docMkLst>
      <pc:sldChg chg="modAnim">
        <pc:chgData name="Pascal Garin" userId="fd14726b38fc5662" providerId="LiveId" clId="{C3B1C366-1B3A-494B-BA8E-77636CD2D877}" dt="2023-10-15T12:12:10.838" v="372"/>
        <pc:sldMkLst>
          <pc:docMk/>
          <pc:sldMk cId="3917268658" sldId="257"/>
        </pc:sldMkLst>
      </pc:sldChg>
      <pc:sldChg chg="modAnim">
        <pc:chgData name="Pascal Garin" userId="fd14726b38fc5662" providerId="LiveId" clId="{C3B1C366-1B3A-494B-BA8E-77636CD2D877}" dt="2023-10-15T12:12:10.838" v="372"/>
        <pc:sldMkLst>
          <pc:docMk/>
          <pc:sldMk cId="1100397955" sldId="258"/>
        </pc:sldMkLst>
      </pc:sldChg>
      <pc:sldChg chg="modSp mod modAnim">
        <pc:chgData name="Pascal Garin" userId="fd14726b38fc5662" providerId="LiveId" clId="{C3B1C366-1B3A-494B-BA8E-77636CD2D877}" dt="2023-10-15T12:18:11.792" v="474" actId="14861"/>
        <pc:sldMkLst>
          <pc:docMk/>
          <pc:sldMk cId="3528192588" sldId="294"/>
        </pc:sldMkLst>
        <pc:spChg chg="mod">
          <ac:chgData name="Pascal Garin" userId="fd14726b38fc5662" providerId="LiveId" clId="{C3B1C366-1B3A-494B-BA8E-77636CD2D877}" dt="2023-10-15T11:48:54.155" v="144" actId="27636"/>
          <ac:spMkLst>
            <pc:docMk/>
            <pc:sldMk cId="3528192588" sldId="294"/>
            <ac:spMk id="2" creationId="{6E7B7AD0-7D63-4225-813B-46008997A83C}"/>
          </ac:spMkLst>
        </pc:spChg>
        <pc:spChg chg="mod">
          <ac:chgData name="Pascal Garin" userId="fd14726b38fc5662" providerId="LiveId" clId="{C3B1C366-1B3A-494B-BA8E-77636CD2D877}" dt="2023-10-15T11:48:54.153" v="143" actId="27636"/>
          <ac:spMkLst>
            <pc:docMk/>
            <pc:sldMk cId="3528192588" sldId="294"/>
            <ac:spMk id="3" creationId="{CF8FEE70-2C8D-4F47-8AA4-A43FEA547058}"/>
          </ac:spMkLst>
        </pc:spChg>
        <pc:picChg chg="mod">
          <ac:chgData name="Pascal Garin" userId="fd14726b38fc5662" providerId="LiveId" clId="{C3B1C366-1B3A-494B-BA8E-77636CD2D877}" dt="2023-10-15T12:18:11.792" v="474" actId="14861"/>
          <ac:picMkLst>
            <pc:docMk/>
            <pc:sldMk cId="3528192588" sldId="294"/>
            <ac:picMk id="15" creationId="{9A0DF168-81F3-41BE-B005-E0A62D5B7148}"/>
          </ac:picMkLst>
        </pc:picChg>
      </pc:sldChg>
      <pc:sldChg chg="modSp mod modAnim">
        <pc:chgData name="Pascal Garin" userId="fd14726b38fc5662" providerId="LiveId" clId="{C3B1C366-1B3A-494B-BA8E-77636CD2D877}" dt="2023-10-15T12:47:17.296" v="676"/>
        <pc:sldMkLst>
          <pc:docMk/>
          <pc:sldMk cId="1697505031" sldId="295"/>
        </pc:sldMkLst>
        <pc:spChg chg="mod">
          <ac:chgData name="Pascal Garin" userId="fd14726b38fc5662" providerId="LiveId" clId="{C3B1C366-1B3A-494B-BA8E-77636CD2D877}" dt="2023-10-15T12:42:11.951" v="579" actId="255"/>
          <ac:spMkLst>
            <pc:docMk/>
            <pc:sldMk cId="1697505031" sldId="295"/>
            <ac:spMk id="2" creationId="{4446D138-295D-4647-8DAD-E5A64E2C00AB}"/>
          </ac:spMkLst>
        </pc:spChg>
        <pc:spChg chg="mod">
          <ac:chgData name="Pascal Garin" userId="fd14726b38fc5662" providerId="LiveId" clId="{C3B1C366-1B3A-494B-BA8E-77636CD2D877}" dt="2023-10-15T12:40:47.115" v="577" actId="6549"/>
          <ac:spMkLst>
            <pc:docMk/>
            <pc:sldMk cId="1697505031" sldId="295"/>
            <ac:spMk id="8" creationId="{44D58EF9-1D98-4CA1-82D2-356A78A7D4BE}"/>
          </ac:spMkLst>
        </pc:spChg>
      </pc:sldChg>
      <pc:sldChg chg="modAnim">
        <pc:chgData name="Pascal Garin" userId="fd14726b38fc5662" providerId="LiveId" clId="{C3B1C366-1B3A-494B-BA8E-77636CD2D877}" dt="2023-10-15T12:13:51.323" v="381"/>
        <pc:sldMkLst>
          <pc:docMk/>
          <pc:sldMk cId="3630785854" sldId="297"/>
        </pc:sldMkLst>
      </pc:sldChg>
      <pc:sldChg chg="modAnim">
        <pc:chgData name="Pascal Garin" userId="fd14726b38fc5662" providerId="LiveId" clId="{C3B1C366-1B3A-494B-BA8E-77636CD2D877}" dt="2023-10-15T12:12:10.838" v="372"/>
        <pc:sldMkLst>
          <pc:docMk/>
          <pc:sldMk cId="1165051415" sldId="298"/>
        </pc:sldMkLst>
      </pc:sldChg>
      <pc:sldChg chg="modAnim">
        <pc:chgData name="Pascal Garin" userId="fd14726b38fc5662" providerId="LiveId" clId="{C3B1C366-1B3A-494B-BA8E-77636CD2D877}" dt="2023-10-15T12:49:09.633" v="699"/>
        <pc:sldMkLst>
          <pc:docMk/>
          <pc:sldMk cId="2096722671" sldId="299"/>
        </pc:sldMkLst>
      </pc:sldChg>
      <pc:sldChg chg="modAnim">
        <pc:chgData name="Pascal Garin" userId="fd14726b38fc5662" providerId="LiveId" clId="{C3B1C366-1B3A-494B-BA8E-77636CD2D877}" dt="2023-10-15T12:13:51.323" v="381"/>
        <pc:sldMkLst>
          <pc:docMk/>
          <pc:sldMk cId="2677021756" sldId="300"/>
        </pc:sldMkLst>
      </pc:sldChg>
      <pc:sldChg chg="modAnim">
        <pc:chgData name="Pascal Garin" userId="fd14726b38fc5662" providerId="LiveId" clId="{C3B1C366-1B3A-494B-BA8E-77636CD2D877}" dt="2023-10-15T12:13:51.323" v="381"/>
        <pc:sldMkLst>
          <pc:docMk/>
          <pc:sldMk cId="1620737569" sldId="301"/>
        </pc:sldMkLst>
      </pc:sldChg>
      <pc:sldChg chg="modAnim">
        <pc:chgData name="Pascal Garin" userId="fd14726b38fc5662" providerId="LiveId" clId="{C3B1C366-1B3A-494B-BA8E-77636CD2D877}" dt="2023-10-15T12:12:10.838" v="372"/>
        <pc:sldMkLst>
          <pc:docMk/>
          <pc:sldMk cId="990168509" sldId="302"/>
        </pc:sldMkLst>
      </pc:sldChg>
      <pc:sldChg chg="modAnim">
        <pc:chgData name="Pascal Garin" userId="fd14726b38fc5662" providerId="LiveId" clId="{C3B1C366-1B3A-494B-BA8E-77636CD2D877}" dt="2023-10-15T12:13:51.323" v="381"/>
        <pc:sldMkLst>
          <pc:docMk/>
          <pc:sldMk cId="4211357901" sldId="304"/>
        </pc:sldMkLst>
      </pc:sldChg>
      <pc:sldChg chg="modAnim">
        <pc:chgData name="Pascal Garin" userId="fd14726b38fc5662" providerId="LiveId" clId="{C3B1C366-1B3A-494B-BA8E-77636CD2D877}" dt="2023-10-15T12:13:51.323" v="381"/>
        <pc:sldMkLst>
          <pc:docMk/>
          <pc:sldMk cId="2614689915" sldId="305"/>
        </pc:sldMkLst>
      </pc:sldChg>
      <pc:sldChg chg="modAnim">
        <pc:chgData name="Pascal Garin" userId="fd14726b38fc5662" providerId="LiveId" clId="{C3B1C366-1B3A-494B-BA8E-77636CD2D877}" dt="2023-10-15T12:13:51.323" v="381"/>
        <pc:sldMkLst>
          <pc:docMk/>
          <pc:sldMk cId="347741417" sldId="306"/>
        </pc:sldMkLst>
      </pc:sldChg>
      <pc:sldChg chg="modSp mod">
        <pc:chgData name="Pascal Garin" userId="fd14726b38fc5662" providerId="LiveId" clId="{C3B1C366-1B3A-494B-BA8E-77636CD2D877}" dt="2023-10-15T11:49:08.043" v="178" actId="27636"/>
        <pc:sldMkLst>
          <pc:docMk/>
          <pc:sldMk cId="241357892" sldId="308"/>
        </pc:sldMkLst>
        <pc:spChg chg="mod">
          <ac:chgData name="Pascal Garin" userId="fd14726b38fc5662" providerId="LiveId" clId="{C3B1C366-1B3A-494B-BA8E-77636CD2D877}" dt="2023-10-15T11:48:54.182" v="146" actId="27636"/>
          <ac:spMkLst>
            <pc:docMk/>
            <pc:sldMk cId="241357892" sldId="308"/>
            <ac:spMk id="9" creationId="{6F736D44-DD48-4A23-BDBD-1BF93B4049D4}"/>
          </ac:spMkLst>
        </pc:spChg>
        <pc:spChg chg="mod">
          <ac:chgData name="Pascal Garin" userId="fd14726b38fc5662" providerId="LiveId" clId="{C3B1C366-1B3A-494B-BA8E-77636CD2D877}" dt="2023-10-15T11:49:08.043" v="178" actId="27636"/>
          <ac:spMkLst>
            <pc:docMk/>
            <pc:sldMk cId="241357892" sldId="308"/>
            <ac:spMk id="10" creationId="{C686DB92-384B-4827-9E0F-8BF1E06006F1}"/>
          </ac:spMkLst>
        </pc:spChg>
        <pc:spChg chg="mod">
          <ac:chgData name="Pascal Garin" userId="fd14726b38fc5662" providerId="LiveId" clId="{C3B1C366-1B3A-494B-BA8E-77636CD2D877}" dt="2023-10-15T11:49:08.039" v="177" actId="27636"/>
          <ac:spMkLst>
            <pc:docMk/>
            <pc:sldMk cId="241357892" sldId="308"/>
            <ac:spMk id="11" creationId="{7F973EC9-70FB-4F44-AB66-FEA86E3FFCB3}"/>
          </ac:spMkLst>
        </pc:spChg>
      </pc:sldChg>
      <pc:sldChg chg="modSp mod">
        <pc:chgData name="Pascal Garin" userId="fd14726b38fc5662" providerId="LiveId" clId="{C3B1C366-1B3A-494B-BA8E-77636CD2D877}" dt="2023-10-15T11:49:08.083" v="180" actId="27636"/>
        <pc:sldMkLst>
          <pc:docMk/>
          <pc:sldMk cId="126537878" sldId="309"/>
        </pc:sldMkLst>
        <pc:spChg chg="mod">
          <ac:chgData name="Pascal Garin" userId="fd14726b38fc5662" providerId="LiveId" clId="{C3B1C366-1B3A-494B-BA8E-77636CD2D877}" dt="2023-10-15T11:48:54.279" v="151" actId="27636"/>
          <ac:spMkLst>
            <pc:docMk/>
            <pc:sldMk cId="126537878" sldId="309"/>
            <ac:spMk id="2" creationId="{03D311DB-314E-4BF8-87A4-DF9C4029E6B5}"/>
          </ac:spMkLst>
        </pc:spChg>
        <pc:spChg chg="mod">
          <ac:chgData name="Pascal Garin" userId="fd14726b38fc5662" providerId="LiveId" clId="{C3B1C366-1B3A-494B-BA8E-77636CD2D877}" dt="2023-10-15T11:49:08.083" v="180" actId="27636"/>
          <ac:spMkLst>
            <pc:docMk/>
            <pc:sldMk cId="126537878" sldId="309"/>
            <ac:spMk id="3" creationId="{BC5C5AD1-BA4C-4F8E-B621-EC8C82718122}"/>
          </ac:spMkLst>
        </pc:spChg>
        <pc:spChg chg="mod">
          <ac:chgData name="Pascal Garin" userId="fd14726b38fc5662" providerId="LiveId" clId="{C3B1C366-1B3A-494B-BA8E-77636CD2D877}" dt="2023-10-15T11:49:08.082" v="179" actId="27636"/>
          <ac:spMkLst>
            <pc:docMk/>
            <pc:sldMk cId="126537878" sldId="309"/>
            <ac:spMk id="7" creationId="{AB267C00-E51B-417D-8A8E-FE811DDF76AC}"/>
          </ac:spMkLst>
        </pc:spChg>
      </pc:sldChg>
      <pc:sldChg chg="modSp mod">
        <pc:chgData name="Pascal Garin" userId="fd14726b38fc5662" providerId="LiveId" clId="{C3B1C366-1B3A-494B-BA8E-77636CD2D877}" dt="2023-10-15T11:49:08.116" v="182" actId="27636"/>
        <pc:sldMkLst>
          <pc:docMk/>
          <pc:sldMk cId="1962627469" sldId="310"/>
        </pc:sldMkLst>
        <pc:spChg chg="mod">
          <ac:chgData name="Pascal Garin" userId="fd14726b38fc5662" providerId="LiveId" clId="{C3B1C366-1B3A-494B-BA8E-77636CD2D877}" dt="2023-10-15T11:48:54.350" v="155" actId="27636"/>
          <ac:spMkLst>
            <pc:docMk/>
            <pc:sldMk cId="1962627469" sldId="310"/>
            <ac:spMk id="2" creationId="{FFD0CFD9-8395-498C-BC3C-3FD6D27581DD}"/>
          </ac:spMkLst>
        </pc:spChg>
        <pc:spChg chg="mod">
          <ac:chgData name="Pascal Garin" userId="fd14726b38fc5662" providerId="LiveId" clId="{C3B1C366-1B3A-494B-BA8E-77636CD2D877}" dt="2023-10-15T11:49:08.112" v="181" actId="27636"/>
          <ac:spMkLst>
            <pc:docMk/>
            <pc:sldMk cId="1962627469" sldId="310"/>
            <ac:spMk id="3" creationId="{905D908D-22DC-491C-B1A1-85D1CC9469C4}"/>
          </ac:spMkLst>
        </pc:spChg>
        <pc:spChg chg="mod">
          <ac:chgData name="Pascal Garin" userId="fd14726b38fc5662" providerId="LiveId" clId="{C3B1C366-1B3A-494B-BA8E-77636CD2D877}" dt="2023-10-15T11:49:08.116" v="182" actId="27636"/>
          <ac:spMkLst>
            <pc:docMk/>
            <pc:sldMk cId="1962627469" sldId="310"/>
            <ac:spMk id="7" creationId="{D8258B45-6D10-4AE9-97BE-2160D70BF160}"/>
          </ac:spMkLst>
        </pc:spChg>
      </pc:sldChg>
      <pc:sldChg chg="modSp mod">
        <pc:chgData name="Pascal Garin" userId="fd14726b38fc5662" providerId="LiveId" clId="{C3B1C366-1B3A-494B-BA8E-77636CD2D877}" dt="2023-10-15T11:49:08.238" v="191" actId="27636"/>
        <pc:sldMkLst>
          <pc:docMk/>
          <pc:sldMk cId="3620397274" sldId="311"/>
        </pc:sldMkLst>
        <pc:spChg chg="mod">
          <ac:chgData name="Pascal Garin" userId="fd14726b38fc5662" providerId="LiveId" clId="{C3B1C366-1B3A-494B-BA8E-77636CD2D877}" dt="2023-10-15T11:48:54.513" v="162" actId="27636"/>
          <ac:spMkLst>
            <pc:docMk/>
            <pc:sldMk cId="3620397274" sldId="311"/>
            <ac:spMk id="7" creationId="{4DF02A34-0D0B-47A6-AB93-EB7E1C0391E0}"/>
          </ac:spMkLst>
        </pc:spChg>
        <pc:spChg chg="mod">
          <ac:chgData name="Pascal Garin" userId="fd14726b38fc5662" providerId="LiveId" clId="{C3B1C366-1B3A-494B-BA8E-77636CD2D877}" dt="2023-10-15T11:49:08.230" v="190" actId="27636"/>
          <ac:spMkLst>
            <pc:docMk/>
            <pc:sldMk cId="3620397274" sldId="311"/>
            <ac:spMk id="8" creationId="{86FF1C07-2ECB-4ABF-851C-C5DECA2BE3EB}"/>
          </ac:spMkLst>
        </pc:spChg>
        <pc:spChg chg="mod">
          <ac:chgData name="Pascal Garin" userId="fd14726b38fc5662" providerId="LiveId" clId="{C3B1C366-1B3A-494B-BA8E-77636CD2D877}" dt="2023-10-15T11:49:08.238" v="191" actId="27636"/>
          <ac:spMkLst>
            <pc:docMk/>
            <pc:sldMk cId="3620397274" sldId="311"/>
            <ac:spMk id="9" creationId="{1BB0DDA7-63F0-49F8-AC53-5E6B1EB8B06B}"/>
          </ac:spMkLst>
        </pc:spChg>
      </pc:sldChg>
      <pc:sldChg chg="modSp mod">
        <pc:chgData name="Pascal Garin" userId="fd14726b38fc5662" providerId="LiveId" clId="{C3B1C366-1B3A-494B-BA8E-77636CD2D877}" dt="2023-10-15T11:49:08.255" v="193" actId="27636"/>
        <pc:sldMkLst>
          <pc:docMk/>
          <pc:sldMk cId="1094235968" sldId="312"/>
        </pc:sldMkLst>
        <pc:spChg chg="mod">
          <ac:chgData name="Pascal Garin" userId="fd14726b38fc5662" providerId="LiveId" clId="{C3B1C366-1B3A-494B-BA8E-77636CD2D877}" dt="2023-10-15T11:48:54.535" v="165" actId="27636"/>
          <ac:spMkLst>
            <pc:docMk/>
            <pc:sldMk cId="1094235968" sldId="312"/>
            <ac:spMk id="2" creationId="{BE93E5BF-9028-482B-BEFB-87326B30EA3F}"/>
          </ac:spMkLst>
        </pc:spChg>
        <pc:spChg chg="mod">
          <ac:chgData name="Pascal Garin" userId="fd14726b38fc5662" providerId="LiveId" clId="{C3B1C366-1B3A-494B-BA8E-77636CD2D877}" dt="2023-10-15T11:49:08.251" v="192" actId="27636"/>
          <ac:spMkLst>
            <pc:docMk/>
            <pc:sldMk cId="1094235968" sldId="312"/>
            <ac:spMk id="3" creationId="{E8DFD71F-7EB7-400D-8332-1D81E1DE567E}"/>
          </ac:spMkLst>
        </pc:spChg>
        <pc:spChg chg="mod">
          <ac:chgData name="Pascal Garin" userId="fd14726b38fc5662" providerId="LiveId" clId="{C3B1C366-1B3A-494B-BA8E-77636CD2D877}" dt="2023-10-15T11:49:08.255" v="193" actId="27636"/>
          <ac:spMkLst>
            <pc:docMk/>
            <pc:sldMk cId="1094235968" sldId="312"/>
            <ac:spMk id="4" creationId="{E529013F-367A-417B-8792-BE29608DB208}"/>
          </ac:spMkLst>
        </pc:spChg>
      </pc:sldChg>
      <pc:sldChg chg="modSp mod">
        <pc:chgData name="Pascal Garin" userId="fd14726b38fc5662" providerId="LiveId" clId="{C3B1C366-1B3A-494B-BA8E-77636CD2D877}" dt="2023-10-15T11:48:54.543" v="166" actId="27636"/>
        <pc:sldMkLst>
          <pc:docMk/>
          <pc:sldMk cId="3167245976" sldId="313"/>
        </pc:sldMkLst>
        <pc:spChg chg="mod">
          <ac:chgData name="Pascal Garin" userId="fd14726b38fc5662" providerId="LiveId" clId="{C3B1C366-1B3A-494B-BA8E-77636CD2D877}" dt="2023-10-15T11:48:54.543" v="166" actId="27636"/>
          <ac:spMkLst>
            <pc:docMk/>
            <pc:sldMk cId="3167245976" sldId="313"/>
            <ac:spMk id="2" creationId="{55DC449A-39A9-4366-A170-6C0CD42705E4}"/>
          </ac:spMkLst>
        </pc:spChg>
      </pc:sldChg>
      <pc:sldChg chg="modSp mod">
        <pc:chgData name="Pascal Garin" userId="fd14726b38fc5662" providerId="LiveId" clId="{C3B1C366-1B3A-494B-BA8E-77636CD2D877}" dt="2023-10-15T11:48:54.552" v="167" actId="27636"/>
        <pc:sldMkLst>
          <pc:docMk/>
          <pc:sldMk cId="3966380059" sldId="314"/>
        </pc:sldMkLst>
        <pc:spChg chg="mod">
          <ac:chgData name="Pascal Garin" userId="fd14726b38fc5662" providerId="LiveId" clId="{C3B1C366-1B3A-494B-BA8E-77636CD2D877}" dt="2023-10-15T11:48:54.552" v="167" actId="27636"/>
          <ac:spMkLst>
            <pc:docMk/>
            <pc:sldMk cId="3966380059" sldId="314"/>
            <ac:spMk id="2" creationId="{B5501005-4C35-4C27-BF08-8185CA8C48DD}"/>
          </ac:spMkLst>
        </pc:spChg>
      </pc:sldChg>
      <pc:sldChg chg="modSp mod">
        <pc:chgData name="Pascal Garin" userId="fd14726b38fc5662" providerId="LiveId" clId="{C3B1C366-1B3A-494B-BA8E-77636CD2D877}" dt="2023-10-15T11:49:08.284" v="195" actId="27636"/>
        <pc:sldMkLst>
          <pc:docMk/>
          <pc:sldMk cId="3294219944" sldId="315"/>
        </pc:sldMkLst>
        <pc:spChg chg="mod">
          <ac:chgData name="Pascal Garin" userId="fd14726b38fc5662" providerId="LiveId" clId="{C3B1C366-1B3A-494B-BA8E-77636CD2D877}" dt="2023-10-15T11:48:54.576" v="170" actId="27636"/>
          <ac:spMkLst>
            <pc:docMk/>
            <pc:sldMk cId="3294219944" sldId="315"/>
            <ac:spMk id="2" creationId="{CE6EAE60-12B9-4033-9911-7096FB46CBFB}"/>
          </ac:spMkLst>
        </pc:spChg>
        <pc:spChg chg="mod">
          <ac:chgData name="Pascal Garin" userId="fd14726b38fc5662" providerId="LiveId" clId="{C3B1C366-1B3A-494B-BA8E-77636CD2D877}" dt="2023-10-15T11:49:08.284" v="195" actId="27636"/>
          <ac:spMkLst>
            <pc:docMk/>
            <pc:sldMk cId="3294219944" sldId="315"/>
            <ac:spMk id="3" creationId="{7F5EF7DD-5F5A-4929-A0B4-2B45B9F8B68D}"/>
          </ac:spMkLst>
        </pc:spChg>
        <pc:spChg chg="mod">
          <ac:chgData name="Pascal Garin" userId="fd14726b38fc5662" providerId="LiveId" clId="{C3B1C366-1B3A-494B-BA8E-77636CD2D877}" dt="2023-10-15T11:49:08.282" v="194" actId="27636"/>
          <ac:spMkLst>
            <pc:docMk/>
            <pc:sldMk cId="3294219944" sldId="315"/>
            <ac:spMk id="4" creationId="{ABB001CF-6C35-4A04-97B6-6181137E064F}"/>
          </ac:spMkLst>
        </pc:spChg>
      </pc:sldChg>
      <pc:sldChg chg="modSp mod">
        <pc:chgData name="Pascal Garin" userId="fd14726b38fc5662" providerId="LiveId" clId="{C3B1C366-1B3A-494B-BA8E-77636CD2D877}" dt="2023-10-15T11:49:08.161" v="185" actId="27636"/>
        <pc:sldMkLst>
          <pc:docMk/>
          <pc:sldMk cId="1472592950" sldId="316"/>
        </pc:sldMkLst>
        <pc:spChg chg="mod">
          <ac:chgData name="Pascal Garin" userId="fd14726b38fc5662" providerId="LiveId" clId="{C3B1C366-1B3A-494B-BA8E-77636CD2D877}" dt="2023-10-15T11:49:08.161" v="185" actId="27636"/>
          <ac:spMkLst>
            <pc:docMk/>
            <pc:sldMk cId="1472592950" sldId="316"/>
            <ac:spMk id="8" creationId="{967FCD16-894B-4F3E-A4D2-E3A6569B594F}"/>
          </ac:spMkLst>
        </pc:spChg>
        <pc:spChg chg="mod">
          <ac:chgData name="Pascal Garin" userId="fd14726b38fc5662" providerId="LiveId" clId="{C3B1C366-1B3A-494B-BA8E-77636CD2D877}" dt="2023-10-15T11:48:54.412" v="157" actId="27636"/>
          <ac:spMkLst>
            <pc:docMk/>
            <pc:sldMk cId="1472592950" sldId="316"/>
            <ac:spMk id="10" creationId="{34C56972-3B55-4FD6-9026-B9B404AC43C7}"/>
          </ac:spMkLst>
        </pc:spChg>
        <pc:spChg chg="mod">
          <ac:chgData name="Pascal Garin" userId="fd14726b38fc5662" providerId="LiveId" clId="{C3B1C366-1B3A-494B-BA8E-77636CD2D877}" dt="2023-10-15T11:49:08.157" v="184" actId="27636"/>
          <ac:spMkLst>
            <pc:docMk/>
            <pc:sldMk cId="1472592950" sldId="316"/>
            <ac:spMk id="11" creationId="{23366979-8AFD-49AD-9082-C333090D37EC}"/>
          </ac:spMkLst>
        </pc:spChg>
      </pc:sldChg>
      <pc:sldChg chg="modSp mod">
        <pc:chgData name="Pascal Garin" userId="fd14726b38fc5662" providerId="LiveId" clId="{C3B1C366-1B3A-494B-BA8E-77636CD2D877}" dt="2023-10-15T11:49:08.194" v="187" actId="27636"/>
        <pc:sldMkLst>
          <pc:docMk/>
          <pc:sldMk cId="2632296926" sldId="317"/>
        </pc:sldMkLst>
        <pc:spChg chg="mod">
          <ac:chgData name="Pascal Garin" userId="fd14726b38fc5662" providerId="LiveId" clId="{C3B1C366-1B3A-494B-BA8E-77636CD2D877}" dt="2023-10-15T11:48:54.428" v="158" actId="27636"/>
          <ac:spMkLst>
            <pc:docMk/>
            <pc:sldMk cId="2632296926" sldId="317"/>
            <ac:spMk id="2" creationId="{7A75243D-83C5-4E9B-A65A-7384AD5F1EA2}"/>
          </ac:spMkLst>
        </pc:spChg>
        <pc:spChg chg="mod">
          <ac:chgData name="Pascal Garin" userId="fd14726b38fc5662" providerId="LiveId" clId="{C3B1C366-1B3A-494B-BA8E-77636CD2D877}" dt="2023-10-15T11:49:08.194" v="187" actId="27636"/>
          <ac:spMkLst>
            <pc:docMk/>
            <pc:sldMk cId="2632296926" sldId="317"/>
            <ac:spMk id="3" creationId="{3470866A-5C50-45FA-AF50-A2ACFF17A73B}"/>
          </ac:spMkLst>
        </pc:spChg>
        <pc:spChg chg="mod">
          <ac:chgData name="Pascal Garin" userId="fd14726b38fc5662" providerId="LiveId" clId="{C3B1C366-1B3A-494B-BA8E-77636CD2D877}" dt="2023-10-15T11:49:08.191" v="186" actId="27636"/>
          <ac:spMkLst>
            <pc:docMk/>
            <pc:sldMk cId="2632296926" sldId="317"/>
            <ac:spMk id="7" creationId="{C7BCAF76-EE2B-4127-AE85-9673006EBE70}"/>
          </ac:spMkLst>
        </pc:spChg>
      </pc:sldChg>
      <pc:sldChg chg="modSp mod">
        <pc:chgData name="Pascal Garin" userId="fd14726b38fc5662" providerId="LiveId" clId="{C3B1C366-1B3A-494B-BA8E-77636CD2D877}" dt="2023-10-15T11:49:08.213" v="189" actId="27636"/>
        <pc:sldMkLst>
          <pc:docMk/>
          <pc:sldMk cId="656726685" sldId="318"/>
        </pc:sldMkLst>
        <pc:spChg chg="mod">
          <ac:chgData name="Pascal Garin" userId="fd14726b38fc5662" providerId="LiveId" clId="{C3B1C366-1B3A-494B-BA8E-77636CD2D877}" dt="2023-10-15T11:48:54.489" v="159" actId="27636"/>
          <ac:spMkLst>
            <pc:docMk/>
            <pc:sldMk cId="656726685" sldId="318"/>
            <ac:spMk id="2" creationId="{176DC9FF-AC6A-4101-9AB5-BE8EB6B291AA}"/>
          </ac:spMkLst>
        </pc:spChg>
        <pc:spChg chg="mod">
          <ac:chgData name="Pascal Garin" userId="fd14726b38fc5662" providerId="LiveId" clId="{C3B1C366-1B3A-494B-BA8E-77636CD2D877}" dt="2023-10-15T11:49:08.213" v="189" actId="27636"/>
          <ac:spMkLst>
            <pc:docMk/>
            <pc:sldMk cId="656726685" sldId="318"/>
            <ac:spMk id="3" creationId="{1A06A19B-0150-49EE-AA8D-CCD54A0E28EC}"/>
          </ac:spMkLst>
        </pc:spChg>
        <pc:spChg chg="mod">
          <ac:chgData name="Pascal Garin" userId="fd14726b38fc5662" providerId="LiveId" clId="{C3B1C366-1B3A-494B-BA8E-77636CD2D877}" dt="2023-10-15T11:49:08.210" v="188" actId="27636"/>
          <ac:spMkLst>
            <pc:docMk/>
            <pc:sldMk cId="656726685" sldId="318"/>
            <ac:spMk id="7" creationId="{32E3728A-2597-42F7-BC70-DECF23E4A3C9}"/>
          </ac:spMkLst>
        </pc:spChg>
      </pc:sldChg>
      <pc:sldChg chg="modSp mod modAnim">
        <pc:chgData name="Pascal Garin" userId="fd14726b38fc5662" providerId="LiveId" clId="{C3B1C366-1B3A-494B-BA8E-77636CD2D877}" dt="2023-10-15T12:12:10.838" v="372"/>
        <pc:sldMkLst>
          <pc:docMk/>
          <pc:sldMk cId="872954146" sldId="319"/>
        </pc:sldMkLst>
        <pc:spChg chg="mod">
          <ac:chgData name="Pascal Garin" userId="fd14726b38fc5662" providerId="LiveId" clId="{C3B1C366-1B3A-494B-BA8E-77636CD2D877}" dt="2023-10-15T11:48:54.093" v="140" actId="27636"/>
          <ac:spMkLst>
            <pc:docMk/>
            <pc:sldMk cId="872954146" sldId="319"/>
            <ac:spMk id="3" creationId="{A77283C5-3EE8-42A4-A3ED-C586C6F468A4}"/>
          </ac:spMkLst>
        </pc:spChg>
      </pc:sldChg>
      <pc:sldChg chg="modSp mod modAnim">
        <pc:chgData name="Pascal Garin" userId="fd14726b38fc5662" providerId="LiveId" clId="{C3B1C366-1B3A-494B-BA8E-77636CD2D877}" dt="2023-10-15T12:12:10.838" v="372"/>
        <pc:sldMkLst>
          <pc:docMk/>
          <pc:sldMk cId="1987035115" sldId="320"/>
        </pc:sldMkLst>
        <pc:spChg chg="mod">
          <ac:chgData name="Pascal Garin" userId="fd14726b38fc5662" providerId="LiveId" clId="{C3B1C366-1B3A-494B-BA8E-77636CD2D877}" dt="2023-10-15T11:49:08.138" v="183" actId="27636"/>
          <ac:spMkLst>
            <pc:docMk/>
            <pc:sldMk cId="1987035115" sldId="320"/>
            <ac:spMk id="8" creationId="{5D068EB1-C91D-41F4-A0BC-8DD363B74B9C}"/>
          </ac:spMkLst>
        </pc:spChg>
      </pc:sldChg>
      <pc:sldChg chg="modAnim">
        <pc:chgData name="Pascal Garin" userId="fd14726b38fc5662" providerId="LiveId" clId="{C3B1C366-1B3A-494B-BA8E-77636CD2D877}" dt="2023-10-15T12:22:41.641" v="483"/>
        <pc:sldMkLst>
          <pc:docMk/>
          <pc:sldMk cId="1541940538" sldId="323"/>
        </pc:sldMkLst>
      </pc:sldChg>
      <pc:sldChg chg="modAnim">
        <pc:chgData name="Pascal Garin" userId="fd14726b38fc5662" providerId="LiveId" clId="{C3B1C366-1B3A-494B-BA8E-77636CD2D877}" dt="2023-10-15T12:13:51.323" v="381"/>
        <pc:sldMkLst>
          <pc:docMk/>
          <pc:sldMk cId="366048356" sldId="324"/>
        </pc:sldMkLst>
      </pc:sldChg>
      <pc:sldChg chg="modAnim">
        <pc:chgData name="Pascal Garin" userId="fd14726b38fc5662" providerId="LiveId" clId="{C3B1C366-1B3A-494B-BA8E-77636CD2D877}" dt="2023-10-15T12:13:51.323" v="381"/>
        <pc:sldMkLst>
          <pc:docMk/>
          <pc:sldMk cId="169281097" sldId="325"/>
        </pc:sldMkLst>
      </pc:sldChg>
      <pc:sldChg chg="modSp mod modAnim">
        <pc:chgData name="Pascal Garin" userId="fd14726b38fc5662" providerId="LiveId" clId="{C3B1C366-1B3A-494B-BA8E-77636CD2D877}" dt="2023-10-15T12:49:41.903" v="703" actId="6549"/>
        <pc:sldMkLst>
          <pc:docMk/>
          <pc:sldMk cId="3901801547" sldId="327"/>
        </pc:sldMkLst>
        <pc:spChg chg="mod">
          <ac:chgData name="Pascal Garin" userId="fd14726b38fc5662" providerId="LiveId" clId="{C3B1C366-1B3A-494B-BA8E-77636CD2D877}" dt="2023-10-15T12:49:41.903" v="703" actId="6549"/>
          <ac:spMkLst>
            <pc:docMk/>
            <pc:sldMk cId="3901801547" sldId="327"/>
            <ac:spMk id="3" creationId="{0F3E01CD-5971-4F37-A3ED-206F7FFDA990}"/>
          </ac:spMkLst>
        </pc:spChg>
      </pc:sldChg>
      <pc:sldChg chg="modSp mod modAnim">
        <pc:chgData name="Pascal Garin" userId="fd14726b38fc5662" providerId="LiveId" clId="{C3B1C366-1B3A-494B-BA8E-77636CD2D877}" dt="2023-10-15T12:25:47.865" v="499" actId="27636"/>
        <pc:sldMkLst>
          <pc:docMk/>
          <pc:sldMk cId="2994708144" sldId="328"/>
        </pc:sldMkLst>
        <pc:spChg chg="mod">
          <ac:chgData name="Pascal Garin" userId="fd14726b38fc5662" providerId="LiveId" clId="{C3B1C366-1B3A-494B-BA8E-77636CD2D877}" dt="2023-10-15T12:25:47.865" v="499" actId="27636"/>
          <ac:spMkLst>
            <pc:docMk/>
            <pc:sldMk cId="2994708144" sldId="328"/>
            <ac:spMk id="3" creationId="{D78E3A4D-4542-449D-88F3-F97E3228D9AD}"/>
          </ac:spMkLst>
        </pc:spChg>
      </pc:sldChg>
      <pc:sldChg chg="modSp mod modAnim">
        <pc:chgData name="Pascal Garin" userId="fd14726b38fc5662" providerId="LiveId" clId="{C3B1C366-1B3A-494B-BA8E-77636CD2D877}" dt="2023-10-15T12:30:14.699" v="522"/>
        <pc:sldMkLst>
          <pc:docMk/>
          <pc:sldMk cId="946881659" sldId="329"/>
        </pc:sldMkLst>
        <pc:spChg chg="mod">
          <ac:chgData name="Pascal Garin" userId="fd14726b38fc5662" providerId="LiveId" clId="{C3B1C366-1B3A-494B-BA8E-77636CD2D877}" dt="2023-10-15T11:48:54.111" v="142" actId="27636"/>
          <ac:spMkLst>
            <pc:docMk/>
            <pc:sldMk cId="946881659" sldId="329"/>
            <ac:spMk id="6" creationId="{B48A586B-FA01-4FF9-BBE0-9B0EA0412585}"/>
          </ac:spMkLst>
        </pc:spChg>
      </pc:sldChg>
      <pc:sldChg chg="modAnim">
        <pc:chgData name="Pascal Garin" userId="fd14726b38fc5662" providerId="LiveId" clId="{C3B1C366-1B3A-494B-BA8E-77636CD2D877}" dt="2023-10-15T12:12:10.838" v="372"/>
        <pc:sldMkLst>
          <pc:docMk/>
          <pc:sldMk cId="1453099576" sldId="330"/>
        </pc:sldMkLst>
      </pc:sldChg>
      <pc:sldChg chg="modSp mod modAnim">
        <pc:chgData name="Pascal Garin" userId="fd14726b38fc5662" providerId="LiveId" clId="{C3B1C366-1B3A-494B-BA8E-77636CD2D877}" dt="2023-10-15T12:12:10.838" v="372"/>
        <pc:sldMkLst>
          <pc:docMk/>
          <pc:sldMk cId="1035488366" sldId="331"/>
        </pc:sldMkLst>
        <pc:graphicFrameChg chg="mod modGraphic">
          <ac:chgData name="Pascal Garin" userId="fd14726b38fc5662" providerId="LiveId" clId="{C3B1C366-1B3A-494B-BA8E-77636CD2D877}" dt="2023-10-15T12:06:58.114" v="337" actId="207"/>
          <ac:graphicFrameMkLst>
            <pc:docMk/>
            <pc:sldMk cId="1035488366" sldId="331"/>
            <ac:graphicFrameMk id="8" creationId="{404887B8-D828-47E6-BF4A-7968B5459E00}"/>
          </ac:graphicFrameMkLst>
        </pc:graphicFrameChg>
      </pc:sldChg>
      <pc:sldChg chg="modSp mod modAnim">
        <pc:chgData name="Pascal Garin" userId="fd14726b38fc5662" providerId="LiveId" clId="{C3B1C366-1B3A-494B-BA8E-77636CD2D877}" dt="2023-10-15T12:19:06.355" v="479"/>
        <pc:sldMkLst>
          <pc:docMk/>
          <pc:sldMk cId="459915958" sldId="332"/>
        </pc:sldMkLst>
        <pc:spChg chg="mod">
          <ac:chgData name="Pascal Garin" userId="fd14726b38fc5662" providerId="LiveId" clId="{C3B1C366-1B3A-494B-BA8E-77636CD2D877}" dt="2023-10-15T11:48:54.157" v="145" actId="27636"/>
          <ac:spMkLst>
            <pc:docMk/>
            <pc:sldMk cId="459915958" sldId="332"/>
            <ac:spMk id="9" creationId="{89E13A27-3013-42CE-A1DF-8AD37EA9BE70}"/>
          </ac:spMkLst>
        </pc:spChg>
      </pc:sldChg>
      <pc:sldChg chg="modSp mod modAnim">
        <pc:chgData name="Pascal Garin" userId="fd14726b38fc5662" providerId="LiveId" clId="{C3B1C366-1B3A-494B-BA8E-77636CD2D877}" dt="2023-10-15T12:39:24.602" v="575"/>
        <pc:sldMkLst>
          <pc:docMk/>
          <pc:sldMk cId="859446400" sldId="333"/>
        </pc:sldMkLst>
        <pc:spChg chg="mod">
          <ac:chgData name="Pascal Garin" userId="fd14726b38fc5662" providerId="LiveId" clId="{C3B1C366-1B3A-494B-BA8E-77636CD2D877}" dt="2023-10-15T12:37:57.446" v="562" actId="20577"/>
          <ac:spMkLst>
            <pc:docMk/>
            <pc:sldMk cId="859446400" sldId="333"/>
            <ac:spMk id="3" creationId="{39AE708A-7DAD-4D54-897D-1D1E877C180A}"/>
          </ac:spMkLst>
        </pc:spChg>
      </pc:sldChg>
      <pc:sldChg chg="modSp mod modAnim">
        <pc:chgData name="Pascal Garin" userId="fd14726b38fc5662" providerId="LiveId" clId="{C3B1C366-1B3A-494B-BA8E-77636CD2D877}" dt="2023-10-15T12:12:10.838" v="372"/>
        <pc:sldMkLst>
          <pc:docMk/>
          <pc:sldMk cId="2102664270" sldId="334"/>
        </pc:sldMkLst>
        <pc:spChg chg="mod">
          <ac:chgData name="Pascal Garin" userId="fd14726b38fc5662" providerId="LiveId" clId="{C3B1C366-1B3A-494B-BA8E-77636CD2D877}" dt="2023-10-15T11:49:08.287" v="196" actId="27636"/>
          <ac:spMkLst>
            <pc:docMk/>
            <pc:sldMk cId="2102664270" sldId="334"/>
            <ac:spMk id="7" creationId="{77445C98-EFE1-47FE-8460-FE93960CEBFE}"/>
          </ac:spMkLst>
        </pc:spChg>
        <pc:spChg chg="mod">
          <ac:chgData name="Pascal Garin" userId="fd14726b38fc5662" providerId="LiveId" clId="{C3B1C366-1B3A-494B-BA8E-77636CD2D877}" dt="2023-10-15T11:48:54.603" v="171" actId="27636"/>
          <ac:spMkLst>
            <pc:docMk/>
            <pc:sldMk cId="2102664270" sldId="334"/>
            <ac:spMk id="8" creationId="{48394E08-22FE-4BA3-A3EE-05EF1544EA1F}"/>
          </ac:spMkLst>
        </pc:spChg>
      </pc:sldChg>
      <pc:sldChg chg="modSp mod modAnim">
        <pc:chgData name="Pascal Garin" userId="fd14726b38fc5662" providerId="LiveId" clId="{C3B1C366-1B3A-494B-BA8E-77636CD2D877}" dt="2023-10-15T12:12:10.838" v="372"/>
        <pc:sldMkLst>
          <pc:docMk/>
          <pc:sldMk cId="3192746977" sldId="335"/>
        </pc:sldMkLst>
        <pc:spChg chg="mod">
          <ac:chgData name="Pascal Garin" userId="fd14726b38fc5662" providerId="LiveId" clId="{C3B1C366-1B3A-494B-BA8E-77636CD2D877}" dt="2023-10-15T11:49:07.915" v="176" actId="27636"/>
          <ac:spMkLst>
            <pc:docMk/>
            <pc:sldMk cId="3192746977" sldId="335"/>
            <ac:spMk id="8" creationId="{48015FB5-A8F3-4B2D-92D7-2760FCA5E56C}"/>
          </ac:spMkLst>
        </pc:spChg>
      </pc:sldChg>
      <pc:sldChg chg="modSp mod modAnim">
        <pc:chgData name="Pascal Garin" userId="fd14726b38fc5662" providerId="LiveId" clId="{C3B1C366-1B3A-494B-BA8E-77636CD2D877}" dt="2023-10-15T12:12:10.838" v="372"/>
        <pc:sldMkLst>
          <pc:docMk/>
          <pc:sldMk cId="2329027051" sldId="336"/>
        </pc:sldMkLst>
        <pc:spChg chg="mod">
          <ac:chgData name="Pascal Garin" userId="fd14726b38fc5662" providerId="LiveId" clId="{C3B1C366-1B3A-494B-BA8E-77636CD2D877}" dt="2023-10-15T11:48:54.617" v="172" actId="27636"/>
          <ac:spMkLst>
            <pc:docMk/>
            <pc:sldMk cId="2329027051" sldId="336"/>
            <ac:spMk id="2" creationId="{0D8F102E-52BC-42A3-A962-34FDC601DACE}"/>
          </ac:spMkLst>
        </pc:spChg>
      </pc:sldChg>
      <pc:sldMasterChg chg="modSp mod setBg modAnim delSldLayout modSldLayout">
        <pc:chgData name="Pascal Garin" userId="fd14726b38fc5662" providerId="LiveId" clId="{C3B1C366-1B3A-494B-BA8E-77636CD2D877}" dt="2023-10-15T12:31:12.729" v="542" actId="1076"/>
        <pc:sldMasterMkLst>
          <pc:docMk/>
          <pc:sldMasterMk cId="165288434" sldId="2147483660"/>
        </pc:sldMasterMkLst>
        <pc:spChg chg="mod">
          <ac:chgData name="Pascal Garin" userId="fd14726b38fc5662" providerId="LiveId" clId="{C3B1C366-1B3A-494B-BA8E-77636CD2D877}" dt="2023-10-15T12:25:35.755" v="491"/>
          <ac:spMkLst>
            <pc:docMk/>
            <pc:sldMasterMk cId="165288434" sldId="2147483660"/>
            <ac:spMk id="2" creationId="{00000000-0000-0000-0000-000000000000}"/>
          </ac:spMkLst>
        </pc:spChg>
        <pc:spChg chg="mod">
          <ac:chgData name="Pascal Garin" userId="fd14726b38fc5662" providerId="LiveId" clId="{C3B1C366-1B3A-494B-BA8E-77636CD2D877}" dt="2023-10-15T12:25:47.982" v="500"/>
          <ac:spMkLst>
            <pc:docMk/>
            <pc:sldMasterMk cId="165288434" sldId="2147483660"/>
            <ac:spMk id="3" creationId="{00000000-0000-0000-0000-000000000000}"/>
          </ac:spMkLst>
        </pc:spChg>
        <pc:spChg chg="mod">
          <ac:chgData name="Pascal Garin" userId="fd14726b38fc5662" providerId="LiveId" clId="{C3B1C366-1B3A-494B-BA8E-77636CD2D877}" dt="2023-10-15T11:45:15.775" v="80" actId="207"/>
          <ac:spMkLst>
            <pc:docMk/>
            <pc:sldMasterMk cId="165288434" sldId="2147483660"/>
            <ac:spMk id="4" creationId="{00000000-0000-0000-0000-000000000000}"/>
          </ac:spMkLst>
        </pc:spChg>
        <pc:spChg chg="mod">
          <ac:chgData name="Pascal Garin" userId="fd14726b38fc5662" providerId="LiveId" clId="{C3B1C366-1B3A-494B-BA8E-77636CD2D877}" dt="2023-10-15T11:45:15.775" v="80" actId="207"/>
          <ac:spMkLst>
            <pc:docMk/>
            <pc:sldMasterMk cId="165288434" sldId="2147483660"/>
            <ac:spMk id="5" creationId="{00000000-0000-0000-0000-000000000000}"/>
          </ac:spMkLst>
        </pc:spChg>
        <pc:spChg chg="mod">
          <ac:chgData name="Pascal Garin" userId="fd14726b38fc5662" providerId="LiveId" clId="{C3B1C366-1B3A-494B-BA8E-77636CD2D877}" dt="2023-10-15T11:45:15.775" v="80" actId="207"/>
          <ac:spMkLst>
            <pc:docMk/>
            <pc:sldMasterMk cId="165288434" sldId="2147483660"/>
            <ac:spMk id="6" creationId="{00000000-0000-0000-0000-000000000000}"/>
          </ac:spMkLst>
        </pc:spChg>
        <pc:sldLayoutChg chg="modAnim">
          <pc:chgData name="Pascal Garin" userId="fd14726b38fc5662" providerId="LiveId" clId="{C3B1C366-1B3A-494B-BA8E-77636CD2D877}" dt="2023-10-15T12:12:10.838" v="372"/>
          <pc:sldLayoutMkLst>
            <pc:docMk/>
            <pc:sldMasterMk cId="165288434" sldId="2147483660"/>
            <pc:sldLayoutMk cId="3755569693" sldId="2147483662"/>
          </pc:sldLayoutMkLst>
        </pc:sldLayoutChg>
        <pc:sldLayoutChg chg="modSp mod modAnim">
          <pc:chgData name="Pascal Garin" userId="fd14726b38fc5662" providerId="LiveId" clId="{C3B1C366-1B3A-494B-BA8E-77636CD2D877}" dt="2023-10-15T12:31:12.729" v="542" actId="1076"/>
          <pc:sldLayoutMkLst>
            <pc:docMk/>
            <pc:sldMasterMk cId="165288434" sldId="2147483660"/>
            <pc:sldLayoutMk cId="1806293650" sldId="2147483663"/>
          </pc:sldLayoutMkLst>
          <pc:spChg chg="mod">
            <ac:chgData name="Pascal Garin" userId="fd14726b38fc5662" providerId="LiveId" clId="{C3B1C366-1B3A-494B-BA8E-77636CD2D877}" dt="2023-10-15T12:31:12.729" v="542" actId="1076"/>
            <ac:spMkLst>
              <pc:docMk/>
              <pc:sldMasterMk cId="165288434" sldId="2147483660"/>
              <pc:sldLayoutMk cId="1806293650" sldId="2147483663"/>
              <ac:spMk id="3" creationId="{00000000-0000-0000-0000-000000000000}"/>
            </ac:spMkLst>
          </pc:spChg>
        </pc:sldLayoutChg>
        <pc:sldLayoutChg chg="del">
          <pc:chgData name="Pascal Garin" userId="fd14726b38fc5662" providerId="LiveId" clId="{C3B1C366-1B3A-494B-BA8E-77636CD2D877}" dt="2023-10-15T12:27:29.596" v="502" actId="2696"/>
          <pc:sldLayoutMkLst>
            <pc:docMk/>
            <pc:sldMasterMk cId="165288434" sldId="2147483660"/>
            <pc:sldLayoutMk cId="949023789" sldId="2147483665"/>
          </pc:sldLayoutMkLst>
        </pc:sldLayoutChg>
        <pc:sldLayoutChg chg="del">
          <pc:chgData name="Pascal Garin" userId="fd14726b38fc5662" providerId="LiveId" clId="{C3B1C366-1B3A-494B-BA8E-77636CD2D877}" dt="2023-10-15T12:27:14.280" v="501" actId="2696"/>
          <pc:sldLayoutMkLst>
            <pc:docMk/>
            <pc:sldMasterMk cId="165288434" sldId="2147483660"/>
            <pc:sldLayoutMk cId="1239361530" sldId="214748366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EC6FFC6-5F71-466A-8E25-517359009D03}"/>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70932A0A-2917-4BED-8264-8DB38E7F5E4A}"/>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8D7B8919-EE70-421F-95CA-2F8FA77892EB}" type="datetimeFigureOut">
              <a:rPr lang="fr-FR" smtClean="0"/>
              <a:t>15/10/2023</a:t>
            </a:fld>
            <a:endParaRPr lang="fr-FR"/>
          </a:p>
        </p:txBody>
      </p:sp>
      <p:sp>
        <p:nvSpPr>
          <p:cNvPr id="4" name="Espace réservé du pied de page 3">
            <a:extLst>
              <a:ext uri="{FF2B5EF4-FFF2-40B4-BE49-F238E27FC236}">
                <a16:creationId xmlns:a16="http://schemas.microsoft.com/office/drawing/2014/main" id="{DE0098BB-B605-40D7-9F87-0EBE78CE383D}"/>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1A53FDF1-284B-4C83-88D9-BE4A09464083}"/>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D657221-3EB7-423E-8F52-B5EF932CCFC4}" type="slidenum">
              <a:rPr lang="fr-FR" smtClean="0"/>
              <a:t>‹N°›</a:t>
            </a:fld>
            <a:endParaRPr lang="fr-FR"/>
          </a:p>
        </p:txBody>
      </p:sp>
    </p:spTree>
    <p:extLst>
      <p:ext uri="{BB962C8B-B14F-4D97-AF65-F5344CB8AC3E}">
        <p14:creationId xmlns:p14="http://schemas.microsoft.com/office/powerpoint/2010/main" val="3794971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2DD1E787-1EEE-4AC9-B9B1-4A426F379C1B}" type="datetimeFigureOut">
              <a:rPr lang="fr-FR" smtClean="0"/>
              <a:t>15/10/2023</a:t>
            </a:fld>
            <a:endParaRPr lang="fr-FR"/>
          </a:p>
        </p:txBody>
      </p:sp>
      <p:sp>
        <p:nvSpPr>
          <p:cNvPr id="4" name="Espace réservé de l'image des diapositives 3"/>
          <p:cNvSpPr>
            <a:spLocks noGrp="1" noRot="1" noChangeAspect="1"/>
          </p:cNvSpPr>
          <p:nvPr>
            <p:ph type="sldImg" idx="2"/>
          </p:nvPr>
        </p:nvSpPr>
        <p:spPr>
          <a:xfrm>
            <a:off x="489650" y="360000"/>
            <a:ext cx="6120000" cy="3442896"/>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notes 4"/>
          <p:cNvSpPr>
            <a:spLocks noGrp="1"/>
          </p:cNvSpPr>
          <p:nvPr>
            <p:ph type="body" sz="quarter" idx="3"/>
          </p:nvPr>
        </p:nvSpPr>
        <p:spPr>
          <a:xfrm>
            <a:off x="489649" y="3960000"/>
            <a:ext cx="6119999" cy="5760000"/>
          </a:xfrm>
          <a:prstGeom prst="rect">
            <a:avLst/>
          </a:prstGeom>
        </p:spPr>
        <p:txBody>
          <a:bodyPr vert="horz" lIns="99048" tIns="49524" rIns="99048" bIns="49524" rtlCol="0"/>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943FBBC-F8A4-4DE2-86A5-A4562668A406}" type="slidenum">
              <a:rPr lang="fr-FR" smtClean="0"/>
              <a:t>‹N°›</a:t>
            </a:fld>
            <a:endParaRPr lang="fr-FR"/>
          </a:p>
        </p:txBody>
      </p:sp>
    </p:spTree>
    <p:extLst>
      <p:ext uri="{BB962C8B-B14F-4D97-AF65-F5344CB8AC3E}">
        <p14:creationId xmlns:p14="http://schemas.microsoft.com/office/powerpoint/2010/main" val="3925497216"/>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spcAft>
        <a:spcPts val="600"/>
      </a:spcAft>
      <a:defRPr sz="1400" kern="1200">
        <a:solidFill>
          <a:schemeClr val="tx1"/>
        </a:solidFill>
        <a:latin typeface="+mn-lt"/>
        <a:ea typeface="+mn-ea"/>
        <a:cs typeface="+mn-cs"/>
      </a:defRPr>
    </a:lvl1pPr>
    <a:lvl2pPr marL="360000" algn="l" defTabSz="914400" rtl="0" eaLnBrk="1" latinLnBrk="0" hangingPunct="1">
      <a:spcBef>
        <a:spcPts val="300"/>
      </a:spcBef>
      <a:spcAft>
        <a:spcPts val="300"/>
      </a:spcAft>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a:t>
            </a:fld>
            <a:endParaRPr lang="fr-FR"/>
          </a:p>
        </p:txBody>
      </p:sp>
    </p:spTree>
    <p:extLst>
      <p:ext uri="{BB962C8B-B14F-4D97-AF65-F5344CB8AC3E}">
        <p14:creationId xmlns:p14="http://schemas.microsoft.com/office/powerpoint/2010/main" val="81473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Un vendeur de concombres, après plusieurs tentatives infructueuses, finit par convaincre le poète Nazir qui lui compose « le chant des concombres ». Le succès est immédiat, les acheteurs affluent et tous les autres vendeurs suivent l’exemple.</a:t>
            </a:r>
          </a:p>
          <a:p>
            <a:r>
              <a:rPr lang="fr-FR" dirty="0"/>
              <a:t>Bientôt le bazar résonne des chants du poète.</a:t>
            </a:r>
          </a:p>
          <a:p>
            <a:r>
              <a:rPr lang="fr-FR" dirty="0"/>
              <a:t>L’activité trépidante du marché constitue la toile de fond sur laquelle Nazir a écrit.</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10</a:t>
            </a:fld>
            <a:endParaRPr lang="fr-FR"/>
          </a:p>
        </p:txBody>
      </p:sp>
    </p:spTree>
    <p:extLst>
      <p:ext uri="{BB962C8B-B14F-4D97-AF65-F5344CB8AC3E}">
        <p14:creationId xmlns:p14="http://schemas.microsoft.com/office/powerpoint/2010/main" val="126627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sz="1400" kern="1200" dirty="0">
                <a:solidFill>
                  <a:schemeClr val="tx1"/>
                </a:solidFill>
                <a:effectLst/>
                <a:latin typeface="+mn-lt"/>
                <a:ea typeface="+mn-ea"/>
                <a:cs typeface="+mn-cs"/>
              </a:rPr>
              <a:t>Pour Habib </a:t>
            </a:r>
            <a:r>
              <a:rPr lang="fr-FR" sz="1400" kern="1200" dirty="0" err="1">
                <a:solidFill>
                  <a:schemeClr val="tx1"/>
                </a:solidFill>
                <a:effectLst/>
                <a:latin typeface="+mn-lt"/>
                <a:ea typeface="+mn-ea"/>
                <a:cs typeface="+mn-cs"/>
              </a:rPr>
              <a:t>Tanvir</a:t>
            </a:r>
            <a:r>
              <a:rPr lang="fr-FR" sz="1400" kern="1200" dirty="0">
                <a:solidFill>
                  <a:schemeClr val="tx1"/>
                </a:solidFill>
                <a:effectLst/>
                <a:latin typeface="+mn-lt"/>
                <a:ea typeface="+mn-ea"/>
                <a:cs typeface="+mn-cs"/>
              </a:rPr>
              <a:t>, tout est dans la performance – bien qu’il ait donné une version écrite de certaines de ses pièces.</a:t>
            </a:r>
          </a:p>
          <a:p>
            <a:r>
              <a:rPr lang="fr-FR" sz="1400" kern="1200" dirty="0">
                <a:solidFill>
                  <a:schemeClr val="tx1"/>
                </a:solidFill>
                <a:effectLst/>
                <a:latin typeface="+mn-lt"/>
                <a:ea typeface="+mn-ea"/>
                <a:cs typeface="+mn-cs"/>
              </a:rPr>
              <a:t>Héritier de l’IPTA, puis marqué par son expérience acquise auprès du Berliner Ensemble en 1956, roche du </a:t>
            </a:r>
            <a:r>
              <a:rPr lang="fr-FR" sz="1400" kern="1200" dirty="0" err="1">
                <a:solidFill>
                  <a:schemeClr val="tx1"/>
                </a:solidFill>
                <a:effectLst/>
                <a:latin typeface="+mn-lt"/>
                <a:ea typeface="+mn-ea"/>
                <a:cs typeface="+mn-cs"/>
              </a:rPr>
              <a:t>Janam</a:t>
            </a:r>
            <a:r>
              <a:rPr lang="fr-FR" sz="1400" kern="1200" dirty="0">
                <a:solidFill>
                  <a:schemeClr val="tx1"/>
                </a:solidFill>
                <a:effectLst/>
                <a:latin typeface="+mn-lt"/>
                <a:ea typeface="+mn-ea"/>
                <a:cs typeface="+mn-cs"/>
              </a:rPr>
              <a:t> de </a:t>
            </a:r>
            <a:r>
              <a:rPr lang="fr-FR" sz="1400" kern="1200" dirty="0" err="1">
                <a:solidFill>
                  <a:schemeClr val="tx1"/>
                </a:solidFill>
                <a:effectLst/>
                <a:latin typeface="+mn-lt"/>
                <a:ea typeface="+mn-ea"/>
                <a:cs typeface="+mn-cs"/>
              </a:rPr>
              <a:t>Safdar</a:t>
            </a:r>
            <a:r>
              <a:rPr lang="fr-FR" sz="1400" kern="1200" dirty="0">
                <a:solidFill>
                  <a:schemeClr val="tx1"/>
                </a:solidFill>
                <a:effectLst/>
                <a:latin typeface="+mn-lt"/>
                <a:ea typeface="+mn-ea"/>
                <a:cs typeface="+mn-cs"/>
              </a:rPr>
              <a:t> Hashmi4, il a doté la scène hindi d’une conception du spectacle nouvelle par sa force politique, résultat de son ancrage dans les techniques traditionnelles (la troupe </a:t>
            </a:r>
            <a:r>
              <a:rPr lang="fr-FR" sz="1400" i="1" kern="1200" dirty="0" err="1">
                <a:solidFill>
                  <a:schemeClr val="tx1"/>
                </a:solidFill>
                <a:effectLst/>
                <a:latin typeface="+mn-lt"/>
                <a:ea typeface="+mn-ea"/>
                <a:cs typeface="+mn-cs"/>
              </a:rPr>
              <a:t>Naya</a:t>
            </a:r>
            <a:r>
              <a:rPr lang="fr-FR" sz="1400" i="1" kern="1200" dirty="0">
                <a:solidFill>
                  <a:schemeClr val="tx1"/>
                </a:solidFill>
                <a:effectLst/>
                <a:latin typeface="+mn-lt"/>
                <a:ea typeface="+mn-ea"/>
                <a:cs typeface="+mn-cs"/>
              </a:rPr>
              <a:t> </a:t>
            </a:r>
            <a:r>
              <a:rPr lang="fr-FR" sz="1400" i="1" kern="1200" dirty="0" err="1">
                <a:solidFill>
                  <a:schemeClr val="tx1"/>
                </a:solidFill>
                <a:effectLst/>
                <a:latin typeface="+mn-lt"/>
                <a:ea typeface="+mn-ea"/>
                <a:cs typeface="+mn-cs"/>
              </a:rPr>
              <a:t>Manch</a:t>
            </a:r>
            <a:r>
              <a:rPr lang="fr-FR" sz="1400" kern="1200" dirty="0">
                <a:solidFill>
                  <a:schemeClr val="tx1"/>
                </a:solidFill>
                <a:effectLst/>
                <a:latin typeface="+mn-lt"/>
                <a:ea typeface="+mn-ea"/>
                <a:cs typeface="+mn-cs"/>
              </a:rPr>
              <a:t>, fondé en 1959 à Bhopal - acteurs non professionnels, des tribaux du </a:t>
            </a:r>
            <a:r>
              <a:rPr lang="fr-FR" sz="1400" kern="1200" dirty="0" err="1">
                <a:solidFill>
                  <a:schemeClr val="tx1"/>
                </a:solidFill>
                <a:effectLst/>
                <a:latin typeface="+mn-lt"/>
                <a:ea typeface="+mn-ea"/>
                <a:cs typeface="+mn-cs"/>
              </a:rPr>
              <a:t>Chattisgarh</a:t>
            </a:r>
            <a:r>
              <a:rPr lang="fr-FR" sz="1400" kern="1200" dirty="0">
                <a:solidFill>
                  <a:schemeClr val="tx1"/>
                </a:solidFill>
                <a:effectLst/>
                <a:latin typeface="+mn-lt"/>
                <a:ea typeface="+mn-ea"/>
                <a:cs typeface="+mn-cs"/>
              </a:rPr>
              <a:t>). C’est le spectacle populaire dans le </a:t>
            </a:r>
            <a:r>
              <a:rPr lang="fr-FR" sz="1400" kern="1200" dirty="0" err="1">
                <a:solidFill>
                  <a:schemeClr val="tx1"/>
                </a:solidFill>
                <a:effectLst/>
                <a:latin typeface="+mn-lt"/>
                <a:ea typeface="+mn-ea"/>
                <a:cs typeface="+mn-cs"/>
              </a:rPr>
              <a:t>Chattisgargh</a:t>
            </a:r>
            <a:r>
              <a:rPr lang="fr-FR" sz="1400" kern="1200" dirty="0">
                <a:solidFill>
                  <a:schemeClr val="tx1"/>
                </a:solidFill>
                <a:effectLst/>
                <a:latin typeface="+mn-lt"/>
                <a:ea typeface="+mn-ea"/>
                <a:cs typeface="+mn-cs"/>
              </a:rPr>
              <a:t> rural qui fournit le répertoire musical (pandavani6), chorégraphique et dramatique (le </a:t>
            </a:r>
            <a:r>
              <a:rPr lang="fr-FR" sz="1400" kern="1200" dirty="0" err="1">
                <a:solidFill>
                  <a:schemeClr val="tx1"/>
                </a:solidFill>
                <a:effectLst/>
                <a:latin typeface="+mn-lt"/>
                <a:ea typeface="+mn-ea"/>
                <a:cs typeface="+mn-cs"/>
              </a:rPr>
              <a:t>nach</a:t>
            </a:r>
            <a:r>
              <a:rPr lang="fr-FR" sz="1400" kern="1200" dirty="0">
                <a:solidFill>
                  <a:schemeClr val="tx1"/>
                </a:solidFill>
                <a:effectLst/>
                <a:latin typeface="+mn-lt"/>
                <a:ea typeface="+mn-ea"/>
                <a:cs typeface="+mn-cs"/>
              </a:rPr>
              <a:t>), et parfois aussi le schéma narratif, adapté de la tradition folklorique locale. </a:t>
            </a:r>
          </a:p>
          <a:p>
            <a:r>
              <a:rPr lang="fr-FR" sz="1400" kern="1200" dirty="0">
                <a:solidFill>
                  <a:schemeClr val="tx1"/>
                </a:solidFill>
                <a:effectLst/>
                <a:latin typeface="+mn-lt"/>
                <a:ea typeface="+mn-ea"/>
                <a:cs typeface="+mn-cs"/>
              </a:rPr>
              <a:t>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11</a:t>
            </a:fld>
            <a:endParaRPr lang="fr-FR"/>
          </a:p>
        </p:txBody>
      </p:sp>
    </p:spTree>
    <p:extLst>
      <p:ext uri="{BB962C8B-B14F-4D97-AF65-F5344CB8AC3E}">
        <p14:creationId xmlns:p14="http://schemas.microsoft.com/office/powerpoint/2010/main" val="3783732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r>
              <a:rPr lang="fr-FR" sz="1400" kern="1200" dirty="0">
                <a:solidFill>
                  <a:schemeClr val="tx1"/>
                </a:solidFill>
                <a:effectLst/>
                <a:latin typeface="+mn-lt"/>
                <a:ea typeface="+mn-ea"/>
                <a:cs typeface="+mn-cs"/>
              </a:rPr>
              <a:t>Le foisonnement du marché est traduit dans la pièce par un nombre impressionnant de personnages :</a:t>
            </a:r>
          </a:p>
          <a:p>
            <a:pPr marL="180000" indent="-180000">
              <a:spcBef>
                <a:spcPts val="0"/>
              </a:spcBef>
              <a:spcAft>
                <a:spcPts val="0"/>
              </a:spcAft>
              <a:buFont typeface="Arial" panose="020B0604020202020204" pitchFamily="34" charset="0"/>
              <a:buChar char="•"/>
            </a:pPr>
            <a:r>
              <a:rPr lang="fr-FR" sz="1400" kern="1200" dirty="0">
                <a:solidFill>
                  <a:schemeClr val="tx1"/>
                </a:solidFill>
                <a:effectLst/>
                <a:latin typeface="+mn-lt"/>
                <a:ea typeface="+mn-ea"/>
                <a:cs typeface="+mn-cs"/>
              </a:rPr>
              <a:t>les vendeurs (de bétel, de cerfs-volants, de concombres, de gâteaux, de bonbons, de glaces, de pastèques, l’épicier et le bouquiniste),</a:t>
            </a:r>
          </a:p>
          <a:p>
            <a:pPr marL="180000" indent="-180000">
              <a:spcBef>
                <a:spcPts val="0"/>
              </a:spcBef>
              <a:spcAft>
                <a:spcPts val="0"/>
              </a:spcAft>
              <a:buFont typeface="Arial" panose="020B0604020202020204" pitchFamily="34" charset="0"/>
              <a:buChar char="•"/>
            </a:pPr>
            <a:r>
              <a:rPr lang="fr-FR" sz="1400" kern="1200" dirty="0">
                <a:solidFill>
                  <a:schemeClr val="tx1"/>
                </a:solidFill>
                <a:effectLst/>
                <a:latin typeface="+mn-lt"/>
                <a:ea typeface="+mn-ea"/>
                <a:cs typeface="+mn-cs"/>
              </a:rPr>
              <a:t>les artisans de petits métiers utiles (le potier, le quincaillier, le tailleur, le cureur d’oreilles),</a:t>
            </a:r>
          </a:p>
          <a:p>
            <a:pPr marL="180000" indent="-180000">
              <a:spcBef>
                <a:spcPts val="0"/>
              </a:spcBef>
              <a:spcAft>
                <a:spcPts val="0"/>
              </a:spcAft>
              <a:buFont typeface="Arial" panose="020B0604020202020204" pitchFamily="34" charset="0"/>
              <a:buChar char="•"/>
            </a:pPr>
            <a:r>
              <a:rPr lang="fr-FR" sz="1400" kern="1200" dirty="0">
                <a:solidFill>
                  <a:schemeClr val="tx1"/>
                </a:solidFill>
                <a:effectLst/>
                <a:latin typeface="+mn-lt"/>
                <a:ea typeface="+mn-ea"/>
                <a:cs typeface="+mn-cs"/>
              </a:rPr>
              <a:t>quelques acheteurs potentiels (Hamid un jeune garçon, la petite-fille du poète Nazir, le client du bouquiniste, le client du vendeur de cerfs-volants, le biographe, le poète et son admirateur, </a:t>
            </a:r>
            <a:r>
              <a:rPr lang="fr-FR" sz="1400" kern="1200" dirty="0" err="1">
                <a:solidFill>
                  <a:schemeClr val="tx1"/>
                </a:solidFill>
                <a:effectLst/>
                <a:latin typeface="+mn-lt"/>
                <a:ea typeface="+mn-ea"/>
                <a:cs typeface="+mn-cs"/>
              </a:rPr>
              <a:t>Maulana</a:t>
            </a:r>
            <a:r>
              <a:rPr lang="fr-FR" sz="1400" kern="1200" dirty="0">
                <a:solidFill>
                  <a:schemeClr val="tx1"/>
                </a:solidFill>
                <a:effectLst/>
                <a:latin typeface="+mn-lt"/>
                <a:ea typeface="+mn-ea"/>
                <a:cs typeface="+mn-cs"/>
              </a:rPr>
              <a:t> le professeur et le libertin),</a:t>
            </a:r>
          </a:p>
          <a:p>
            <a:pPr marL="180000" indent="-180000">
              <a:spcBef>
                <a:spcPts val="0"/>
              </a:spcBef>
              <a:spcAft>
                <a:spcPts val="0"/>
              </a:spcAft>
              <a:buFont typeface="Arial" panose="020B0604020202020204" pitchFamily="34" charset="0"/>
              <a:buChar char="•"/>
            </a:pPr>
            <a:r>
              <a:rPr lang="fr-FR" sz="1400" kern="1200" dirty="0">
                <a:solidFill>
                  <a:schemeClr val="tx1"/>
                </a:solidFill>
                <a:effectLst/>
                <a:latin typeface="+mn-lt"/>
                <a:ea typeface="+mn-ea"/>
                <a:cs typeface="+mn-cs"/>
              </a:rPr>
              <a:t>des artistes de rue et itinérants (l’acrobate, le montreur de singe, puis montreur d’ours, dévots hindous, dévots sikhs, fakirs, deux eunuques et le mendiant aveugle).</a:t>
            </a:r>
          </a:p>
          <a:p>
            <a:r>
              <a:rPr lang="fr-FR" sz="1400" kern="1200" dirty="0">
                <a:solidFill>
                  <a:schemeClr val="tx1"/>
                </a:solidFill>
                <a:effectLst/>
                <a:latin typeface="+mn-lt"/>
                <a:ea typeface="+mn-ea"/>
                <a:cs typeface="+mn-cs"/>
              </a:rPr>
              <a:t>Complètent le tableau, </a:t>
            </a:r>
            <a:r>
              <a:rPr lang="fr-FR" sz="1400" kern="1200" dirty="0" err="1">
                <a:solidFill>
                  <a:schemeClr val="tx1"/>
                </a:solidFill>
                <a:effectLst/>
                <a:latin typeface="+mn-lt"/>
                <a:ea typeface="+mn-ea"/>
                <a:cs typeface="+mn-cs"/>
              </a:rPr>
              <a:t>Bénazir</a:t>
            </a:r>
            <a:r>
              <a:rPr lang="fr-FR" sz="1400" kern="1200" dirty="0">
                <a:solidFill>
                  <a:schemeClr val="tx1"/>
                </a:solidFill>
                <a:effectLst/>
                <a:latin typeface="+mn-lt"/>
                <a:ea typeface="+mn-ea"/>
                <a:cs typeface="+mn-cs"/>
              </a:rPr>
              <a:t> la courtisane ainsi que l’agent de police accompagné d’autres agents.</a:t>
            </a:r>
          </a:p>
          <a:p>
            <a:r>
              <a:rPr lang="fr-FR" sz="1400" kern="1200" dirty="0">
                <a:solidFill>
                  <a:schemeClr val="tx1"/>
                </a:solidFill>
                <a:effectLst/>
                <a:latin typeface="+mn-lt"/>
                <a:ea typeface="+mn-ea"/>
                <a:cs typeface="+mn-cs"/>
              </a:rPr>
              <a:t>Au fur et à mesure des éditions et de ses adaptations, les metteurs en scène ont utilisé de 20 à 75 acteurs professionnels ou amateurs. La durée des représentations a aussi varié d’une cinquantaine de minutes à plus de 2 heures.</a:t>
            </a:r>
          </a:p>
          <a:p>
            <a:r>
              <a:rPr lang="fr-FR" sz="1400" kern="1200" dirty="0">
                <a:solidFill>
                  <a:schemeClr val="tx1"/>
                </a:solidFill>
                <a:effectLst/>
                <a:latin typeface="+mn-lt"/>
                <a:ea typeface="+mn-ea"/>
                <a:cs typeface="+mn-cs"/>
              </a:rPr>
              <a:t>Un vendeur de concombres, après plusieurs tentatives infructueuses, finit par convaincre le poète Nazir qui lui compose « le chant des concombres ». Le succès est immédiat, les acheteurs affluent et tous les autres vendeurs suivent l’exemple.</a:t>
            </a:r>
          </a:p>
          <a:p>
            <a:r>
              <a:rPr lang="fr-FR" sz="1400" kern="1200" dirty="0">
                <a:solidFill>
                  <a:schemeClr val="tx1"/>
                </a:solidFill>
                <a:effectLst/>
                <a:latin typeface="+mn-lt"/>
                <a:ea typeface="+mn-ea"/>
                <a:cs typeface="+mn-cs"/>
              </a:rPr>
              <a:t>Bientôt le bazar résonne des chants du poète.</a:t>
            </a:r>
          </a:p>
          <a:p>
            <a:r>
              <a:rPr lang="fr-FR" sz="1400" kern="1200" dirty="0">
                <a:solidFill>
                  <a:schemeClr val="tx1"/>
                </a:solidFill>
                <a:effectLst/>
                <a:latin typeface="+mn-lt"/>
                <a:ea typeface="+mn-ea"/>
                <a:cs typeface="+mn-cs"/>
              </a:rPr>
              <a:t>L’activité trépidante du marché constitue la toile de fond sur laquelle Nazir a écrit.</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12</a:t>
            </a:fld>
            <a:endParaRPr lang="fr-FR"/>
          </a:p>
        </p:txBody>
      </p:sp>
    </p:spTree>
    <p:extLst>
      <p:ext uri="{BB962C8B-B14F-4D97-AF65-F5344CB8AC3E}">
        <p14:creationId xmlns:p14="http://schemas.microsoft.com/office/powerpoint/2010/main" val="343071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Dans </a:t>
            </a:r>
            <a:r>
              <a:rPr lang="fr-FR" dirty="0" err="1"/>
              <a:t>Āgrā</a:t>
            </a:r>
            <a:r>
              <a:rPr lang="fr-FR" dirty="0"/>
              <a:t> </a:t>
            </a:r>
            <a:r>
              <a:rPr lang="fr-FR" dirty="0" err="1"/>
              <a:t>bāzār</a:t>
            </a:r>
            <a:r>
              <a:rPr lang="fr-FR" dirty="0"/>
              <a:t>, Nazir </a:t>
            </a:r>
            <a:r>
              <a:rPr lang="fr-FR" dirty="0" err="1"/>
              <a:t>Akbarabadi</a:t>
            </a:r>
            <a:r>
              <a:rPr lang="fr-FR" dirty="0"/>
              <a:t> n’est présent que par le truchement de sa petite-fille. On connaît en effet peu de choses de sa vie, si ce n’est qu’il avait un gagne-pain modeste et vivait en donnant quelques cours à de jeunes enfants, refusant les invitations et les présents des mécènes comme le </a:t>
            </a:r>
            <a:r>
              <a:rPr lang="fr-FR" dirty="0" err="1"/>
              <a:t>Nawab</a:t>
            </a:r>
            <a:r>
              <a:rPr lang="fr-FR" dirty="0"/>
              <a:t> de Lucknow.</a:t>
            </a:r>
          </a:p>
          <a:p>
            <a:r>
              <a:rPr lang="fr-FR" dirty="0"/>
              <a:t>Son expression familière l’écarta du courant dominant de la poésie ourdoue, qui l’ignora superbement. Son œuvre ne fut découverte que bien après sa mort lorsque par hasard un homme de lettres fut attiré par la chanson d’un mendiant. Quelques écrits purent être récupérés par sa petite-fille et publiés sous forme de livre, mais la majorité du corpus est à jamais perdue.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13</a:t>
            </a:fld>
            <a:endParaRPr lang="fr-FR"/>
          </a:p>
        </p:txBody>
      </p:sp>
    </p:spTree>
    <p:extLst>
      <p:ext uri="{BB962C8B-B14F-4D97-AF65-F5344CB8AC3E}">
        <p14:creationId xmlns:p14="http://schemas.microsoft.com/office/powerpoint/2010/main" val="2964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Nazir Akbarabadi, écrivain </a:t>
            </a:r>
            <a:r>
              <a:rPr lang="fr-FR" dirty="0" err="1"/>
              <a:t>ourdouphone</a:t>
            </a:r>
            <a:r>
              <a:rPr lang="fr-FR" dirty="0"/>
              <a:t>, à l’écart de la tradition classique était le poète et prosateur des innovations esthétiques – cette image de l’écrivain était établie déjà au début du XIXe siècle.</a:t>
            </a:r>
          </a:p>
          <a:p>
            <a:r>
              <a:rPr lang="fr-FR" dirty="0"/>
              <a:t>Par la suite elle n’a que peu évolué, s’enrichissant seulement d’éléments qui ne modifiaient pas le portrait initial : NA écrivain considéré de son vivant comme un auteur « non-classique » par les critiques.</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14</a:t>
            </a:fld>
            <a:endParaRPr lang="fr-FR"/>
          </a:p>
        </p:txBody>
      </p:sp>
    </p:spTree>
    <p:extLst>
      <p:ext uri="{BB962C8B-B14F-4D97-AF65-F5344CB8AC3E}">
        <p14:creationId xmlns:p14="http://schemas.microsoft.com/office/powerpoint/2010/main" val="1547468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15</a:t>
            </a:fld>
            <a:endParaRPr lang="fr-FR"/>
          </a:p>
        </p:txBody>
      </p:sp>
    </p:spTree>
    <p:extLst>
      <p:ext uri="{BB962C8B-B14F-4D97-AF65-F5344CB8AC3E}">
        <p14:creationId xmlns:p14="http://schemas.microsoft.com/office/powerpoint/2010/main" val="1865829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r>
              <a:rPr lang="fr-FR" dirty="0"/>
              <a:t>Dans la pièce qui nous occupe aujourd’hui, et pour le poète Nazir </a:t>
            </a:r>
            <a:r>
              <a:rPr lang="fr-FR" dirty="0" err="1"/>
              <a:t>Akbarabadi</a:t>
            </a:r>
            <a:r>
              <a:rPr lang="fr-FR" dirty="0"/>
              <a:t>, la nostalgie en tant que « mal du pays » ne peut pas s’appliquer car il n’a jamais quitté Agra.</a:t>
            </a:r>
          </a:p>
          <a:p>
            <a:r>
              <a:rPr lang="fr-FR" dirty="0"/>
              <a:t>En revanche, de nombreux regrets sont exprimés par les personnages :</a:t>
            </a:r>
          </a:p>
          <a:p>
            <a:pPr marL="180000" lvl="0" indent="-180000">
              <a:buFont typeface="Arial" panose="020B0604020202020204" pitchFamily="34" charset="0"/>
              <a:buChar char="•"/>
            </a:pPr>
            <a:r>
              <a:rPr lang="fr-FR" b="1" dirty="0"/>
              <a:t>Les vendeurs</a:t>
            </a:r>
          </a:p>
          <a:p>
            <a:pPr marL="540000" lvl="1" indent="-180000">
              <a:buFont typeface="Arial" panose="020B0604020202020204" pitchFamily="34" charset="0"/>
              <a:buChar char="•"/>
            </a:pPr>
            <a:r>
              <a:rPr lang="fr-FR" dirty="0"/>
              <a:t>Migration du monde rural vers les villes</a:t>
            </a:r>
          </a:p>
          <a:p>
            <a:pPr marL="540000" lvl="1" indent="-180000">
              <a:buFont typeface="Arial" panose="020B0604020202020204" pitchFamily="34" charset="0"/>
              <a:buChar char="•"/>
            </a:pPr>
            <a:r>
              <a:rPr lang="fr-FR" dirty="0"/>
              <a:t>Disparition des petits métiers, à cause de la mécanisation du monde</a:t>
            </a:r>
          </a:p>
          <a:p>
            <a:pPr marL="180000" indent="-180000">
              <a:buFont typeface="Arial" panose="020B0604020202020204" pitchFamily="34" charset="0"/>
              <a:buChar char="•"/>
            </a:pPr>
            <a:r>
              <a:rPr lang="fr-FR" dirty="0"/>
              <a:t>Rappels des </a:t>
            </a:r>
            <a:r>
              <a:rPr lang="fr-FR" b="1" dirty="0"/>
              <a:t>thèmes de l’enfance, de la jeunesse, des fêtes </a:t>
            </a:r>
            <a:r>
              <a:rPr lang="fr-FR" dirty="0"/>
              <a:t>(</a:t>
            </a:r>
            <a:r>
              <a:rPr lang="fr-FR" dirty="0" err="1"/>
              <a:t>Holi</a:t>
            </a:r>
            <a:r>
              <a:rPr lang="fr-FR" dirty="0"/>
              <a:t>, nage…)</a:t>
            </a:r>
          </a:p>
          <a:p>
            <a:pPr marL="180000" indent="-180000">
              <a:buFont typeface="Arial" panose="020B0604020202020204" pitchFamily="34" charset="0"/>
              <a:buChar char="•"/>
            </a:pPr>
            <a:r>
              <a:rPr lang="fr-FR" b="1" dirty="0"/>
              <a:t>Les intellectuels</a:t>
            </a:r>
          </a:p>
          <a:p>
            <a:pPr marL="540000" lvl="1" indent="-180000">
              <a:buFont typeface="Arial" panose="020B0604020202020204" pitchFamily="34" charset="0"/>
              <a:buChar char="•"/>
            </a:pPr>
            <a:r>
              <a:rPr lang="fr-FR" dirty="0"/>
              <a:t>Culture passée en forte mutation (langue, imprimerie)</a:t>
            </a:r>
          </a:p>
          <a:p>
            <a:pPr marL="540000" lvl="1" indent="-180000">
              <a:buFont typeface="Arial" panose="020B0604020202020204" pitchFamily="34" charset="0"/>
              <a:buChar char="•"/>
            </a:pPr>
            <a:r>
              <a:rPr lang="fr-FR" dirty="0"/>
              <a:t>Dépérissement des belles lettres</a:t>
            </a:r>
          </a:p>
          <a:p>
            <a:pPr marL="900000" lvl="2" indent="-180000">
              <a:buFont typeface="Arial" panose="020B0604020202020204" pitchFamily="34" charset="0"/>
              <a:buChar char="•"/>
            </a:pPr>
            <a:r>
              <a:rPr lang="fr-FR" dirty="0"/>
              <a:t>Disparition du persan au profit de l’hindoustani (</a:t>
            </a:r>
            <a:r>
              <a:rPr lang="fr-FR" dirty="0" err="1"/>
              <a:t>hindi-ourdou</a:t>
            </a:r>
            <a:r>
              <a:rPr lang="fr-FR" dirty="0"/>
              <a:t>)</a:t>
            </a:r>
          </a:p>
          <a:p>
            <a:pPr marL="900000" indent="-180000">
              <a:spcBef>
                <a:spcPts val="0"/>
              </a:spcBef>
              <a:spcAft>
                <a:spcPts val="0"/>
              </a:spcAft>
              <a:buFont typeface="Arial" panose="020B0604020202020204" pitchFamily="34" charset="0"/>
              <a:buChar char="•"/>
            </a:pPr>
            <a:r>
              <a:rPr lang="fr-FR" dirty="0"/>
              <a:t>Poète populaire jugé décadent à cause non seulement de sa langue, mais aussi des thématiques abordées</a:t>
            </a:r>
          </a:p>
          <a:p>
            <a:r>
              <a:rPr lang="fr-FR" dirty="0"/>
              <a:t>En revanche, pour le poète Nazir </a:t>
            </a:r>
            <a:r>
              <a:rPr lang="fr-FR" dirty="0" err="1"/>
              <a:t>Akbarabadi</a:t>
            </a:r>
            <a:r>
              <a:rPr lang="fr-FR" dirty="0"/>
              <a:t>, la nostalgie en tant que « </a:t>
            </a:r>
            <a:r>
              <a:rPr lang="fr-FR" i="1" dirty="0"/>
              <a:t>mal du pays</a:t>
            </a:r>
            <a:r>
              <a:rPr lang="fr-FR" dirty="0"/>
              <a:t> » ne peut pas s’appliquer car il n’a jamais quitté Agra.</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16</a:t>
            </a:fld>
            <a:endParaRPr lang="fr-FR"/>
          </a:p>
        </p:txBody>
      </p:sp>
    </p:spTree>
    <p:extLst>
      <p:ext uri="{BB962C8B-B14F-4D97-AF65-F5344CB8AC3E}">
        <p14:creationId xmlns:p14="http://schemas.microsoft.com/office/powerpoint/2010/main" val="3068142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La nostalgie : Regret mélancolique d’une chose, d’un état, d’une existence que l’on a eu(e) ou connu(e) ; désir d’un retour dans le passé</a:t>
            </a:r>
          </a:p>
          <a:p>
            <a:r>
              <a:rPr lang="fr-FR" dirty="0" err="1"/>
              <a:t>Māzī</a:t>
            </a:r>
            <a:r>
              <a:rPr lang="fr-FR" dirty="0"/>
              <a:t> – </a:t>
            </a:r>
            <a:r>
              <a:rPr lang="fr-FR" dirty="0" err="1"/>
              <a:t>yād</a:t>
            </a:r>
            <a:r>
              <a:rPr lang="fr-FR" dirty="0"/>
              <a:t> – </a:t>
            </a:r>
            <a:r>
              <a:rPr lang="fr-FR" dirty="0" err="1"/>
              <a:t>afsos</a:t>
            </a:r>
            <a:endParaRPr lang="fr-FR" dirty="0"/>
          </a:p>
          <a:p>
            <a:pPr marL="389952" indent="-194976">
              <a:buFont typeface="Arial" panose="020B0604020202020204" pitchFamily="34" charset="0"/>
              <a:buChar char="•"/>
            </a:pPr>
            <a:r>
              <a:rPr lang="hi-IN" dirty="0"/>
              <a:t>माज़ी की </a:t>
            </a:r>
            <a:r>
              <a:rPr lang="hi-IN" dirty="0" err="1"/>
              <a:t>हसरतनाक़</a:t>
            </a:r>
            <a:r>
              <a:rPr lang="hi-IN" dirty="0"/>
              <a:t> </a:t>
            </a:r>
            <a:r>
              <a:rPr lang="hi-IN" dirty="0" err="1"/>
              <a:t>यादाँ</a:t>
            </a:r>
            <a:r>
              <a:rPr lang="hi-IN" dirty="0"/>
              <a:t> – </a:t>
            </a:r>
            <a:r>
              <a:rPr lang="fr-FR" dirty="0" err="1"/>
              <a:t>māzī</a:t>
            </a:r>
            <a:r>
              <a:rPr lang="fr-FR" dirty="0"/>
              <a:t> </a:t>
            </a:r>
            <a:r>
              <a:rPr lang="fr-FR" dirty="0" err="1"/>
              <a:t>kī</a:t>
            </a:r>
            <a:r>
              <a:rPr lang="fr-FR" dirty="0"/>
              <a:t> </a:t>
            </a:r>
            <a:r>
              <a:rPr lang="fr-FR" dirty="0" err="1"/>
              <a:t>hasaratanāqa</a:t>
            </a:r>
            <a:r>
              <a:rPr lang="fr-FR" dirty="0"/>
              <a:t> </a:t>
            </a:r>
            <a:r>
              <a:rPr lang="fr-FR" dirty="0" err="1"/>
              <a:t>yādā</a:t>
            </a:r>
            <a:r>
              <a:rPr lang="fr-FR" dirty="0"/>
              <a:t>(n)</a:t>
            </a:r>
            <a:br>
              <a:rPr lang="fr-FR" dirty="0"/>
            </a:br>
            <a:r>
              <a:rPr lang="fr-FR" dirty="0"/>
              <a:t>les souvenirs du passé</a:t>
            </a:r>
          </a:p>
          <a:p>
            <a:pPr marL="389952" indent="-194976">
              <a:buFont typeface="Arial" panose="020B0604020202020204" pitchFamily="34" charset="0"/>
              <a:buChar char="•"/>
            </a:pPr>
            <a:r>
              <a:rPr lang="ar-AE" dirty="0" err="1"/>
              <a:t>ماضی</a:t>
            </a:r>
            <a:r>
              <a:rPr lang="ar-AE" dirty="0"/>
              <a:t> </a:t>
            </a:r>
            <a:r>
              <a:rPr lang="ar-AE" dirty="0" err="1"/>
              <a:t>میں</a:t>
            </a:r>
            <a:r>
              <a:rPr lang="ar-AE" dirty="0"/>
              <a:t> </a:t>
            </a:r>
            <a:r>
              <a:rPr lang="ar-AE" dirty="0" err="1"/>
              <a:t>کھونا</a:t>
            </a:r>
            <a:r>
              <a:rPr lang="fr-FR" dirty="0"/>
              <a:t> – </a:t>
            </a:r>
            <a:r>
              <a:rPr lang="hi-IN" dirty="0"/>
              <a:t>माज़ी में खोना – </a:t>
            </a:r>
            <a:r>
              <a:rPr lang="fr-FR" dirty="0" err="1"/>
              <a:t>māzī</a:t>
            </a:r>
            <a:r>
              <a:rPr lang="fr-FR" dirty="0"/>
              <a:t> </a:t>
            </a:r>
            <a:r>
              <a:rPr lang="fr-FR" dirty="0" err="1"/>
              <a:t>meṁ</a:t>
            </a:r>
            <a:r>
              <a:rPr lang="fr-FR" dirty="0"/>
              <a:t> </a:t>
            </a:r>
            <a:r>
              <a:rPr lang="fr-FR" dirty="0" err="1"/>
              <a:t>khonā</a:t>
            </a:r>
            <a:r>
              <a:rPr lang="fr-FR" dirty="0"/>
              <a:t> se perdre dans le passé</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17</a:t>
            </a:fld>
            <a:endParaRPr lang="fr-FR"/>
          </a:p>
        </p:txBody>
      </p:sp>
    </p:spTree>
    <p:extLst>
      <p:ext uri="{BB962C8B-B14F-4D97-AF65-F5344CB8AC3E}">
        <p14:creationId xmlns:p14="http://schemas.microsoft.com/office/powerpoint/2010/main" val="1453769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Il a 25 chants dans Agra bazar. La didascalie précise les formes de ces chants. En effet, on y trouve quelques ghazals, plusieurs </a:t>
            </a:r>
            <a:r>
              <a:rPr lang="fr-FR" dirty="0" err="1"/>
              <a:t>nazms</a:t>
            </a:r>
            <a:r>
              <a:rPr lang="fr-FR" dirty="0"/>
              <a:t> et d’autres chants populaires.</a:t>
            </a:r>
          </a:p>
          <a:p>
            <a:pPr marL="180000" indent="-180000">
              <a:buFont typeface="Arial" panose="020B0604020202020204" pitchFamily="34" charset="0"/>
              <a:buChar char="•"/>
            </a:pPr>
            <a:r>
              <a:rPr lang="fr-FR" i="1" dirty="0"/>
              <a:t>Ghazal</a:t>
            </a:r>
            <a:endParaRPr lang="fr-FR" dirty="0"/>
          </a:p>
          <a:p>
            <a:pPr marL="360000"/>
            <a:r>
              <a:rPr lang="fr-FR" dirty="0"/>
              <a:t>Bref poème d’amour fréquemment symbolique, aux distiques sémantiquement indépendants et rimant AA, BA, CA, etc.,</a:t>
            </a:r>
          </a:p>
          <a:p>
            <a:pPr marL="360000"/>
            <a:r>
              <a:rPr lang="fr-FR" dirty="0"/>
              <a:t>Le </a:t>
            </a:r>
            <a:r>
              <a:rPr lang="fr-FR" dirty="0" err="1"/>
              <a:t>ġazal</a:t>
            </a:r>
            <a:r>
              <a:rPr lang="fr-FR" dirty="0"/>
              <a:t>, genre alors le plus pratiqué, était surtout destiné à la récitation dans des assemblées poétiques conventionnelles appelées </a:t>
            </a:r>
            <a:r>
              <a:rPr lang="fr-FR" dirty="0" err="1"/>
              <a:t>mušā’ira</a:t>
            </a:r>
            <a:r>
              <a:rPr lang="fr-FR" dirty="0"/>
              <a:t>, où une lampe était placée devant le poète dont le tour était venu de faire entendre ses vers.</a:t>
            </a:r>
          </a:p>
          <a:p>
            <a:pPr marL="180000" indent="-180000">
              <a:buFont typeface="Arial" panose="020B0604020202020204" pitchFamily="34" charset="0"/>
              <a:buChar char="•"/>
            </a:pPr>
            <a:r>
              <a:rPr lang="fr-FR" i="1" dirty="0" err="1"/>
              <a:t>Nazm</a:t>
            </a:r>
            <a:endParaRPr lang="fr-FR" dirty="0"/>
          </a:p>
          <a:p>
            <a:pPr marL="360000"/>
            <a:r>
              <a:rPr lang="fr-FR" dirty="0"/>
              <a:t>Fakirs (mots ordonnés, disposés, enfilés comme des perles sur un fil pour former un collier)</a:t>
            </a:r>
          </a:p>
          <a:p>
            <a:pPr marL="180000" indent="-180000">
              <a:buFont typeface="Arial" panose="020B0604020202020204" pitchFamily="34" charset="0"/>
              <a:buChar char="•"/>
            </a:pPr>
            <a:r>
              <a:rPr lang="fr-FR" dirty="0"/>
              <a:t>Autres chants populaires – Krishna</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18</a:t>
            </a:fld>
            <a:endParaRPr lang="fr-FR"/>
          </a:p>
        </p:txBody>
      </p:sp>
    </p:spTree>
    <p:extLst>
      <p:ext uri="{BB962C8B-B14F-4D97-AF65-F5344CB8AC3E}">
        <p14:creationId xmlns:p14="http://schemas.microsoft.com/office/powerpoint/2010/main" val="1255844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J’ai choisi de commenter 3 chants qui, à travers une série d’émotions, évoquent le sentiment de la nostalgie.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19</a:t>
            </a:fld>
            <a:endParaRPr lang="fr-FR"/>
          </a:p>
        </p:txBody>
      </p:sp>
    </p:spTree>
    <p:extLst>
      <p:ext uri="{BB962C8B-B14F-4D97-AF65-F5344CB8AC3E}">
        <p14:creationId xmlns:p14="http://schemas.microsoft.com/office/powerpoint/2010/main" val="1152877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a:t>
            </a:fld>
            <a:endParaRPr lang="fr-FR"/>
          </a:p>
        </p:txBody>
      </p:sp>
    </p:spTree>
    <p:extLst>
      <p:ext uri="{BB962C8B-B14F-4D97-AF65-F5344CB8AC3E}">
        <p14:creationId xmlns:p14="http://schemas.microsoft.com/office/powerpoint/2010/main" val="4121606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Ce chant apparaît à deux reprises dans la pièce : il est d’abord chanté par les eunuques, puis le refrain est fredonné par la petite-fille du poète.</a:t>
            </a:r>
          </a:p>
          <a:p>
            <a:pPr algn="ctr"/>
            <a:r>
              <a:rPr lang="fr-FR" dirty="0"/>
              <a:t>___</a:t>
            </a:r>
          </a:p>
          <a:p>
            <a:endParaRPr lang="fr-FR" dirty="0"/>
          </a:p>
          <a:p>
            <a:r>
              <a:rPr lang="fr-FR" dirty="0"/>
              <a:t>Dans la pièce, les eunuques le chantent pour célébrer la naissance d’un enfant chez le potier.</a:t>
            </a:r>
          </a:p>
          <a:p>
            <a:r>
              <a:rPr lang="fr-FR" dirty="0"/>
              <a:t>La petite fille de NA chante le refrain quand elle arrive au marché pour acheter une coupelle de pickles chez l’épicier.</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20</a:t>
            </a:fld>
            <a:endParaRPr lang="fr-FR"/>
          </a:p>
        </p:txBody>
      </p:sp>
    </p:spTree>
    <p:extLst>
      <p:ext uri="{BB962C8B-B14F-4D97-AF65-F5344CB8AC3E}">
        <p14:creationId xmlns:p14="http://schemas.microsoft.com/office/powerpoint/2010/main" val="1780800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Variations sur Krishna – Krishna-</a:t>
            </a:r>
            <a:r>
              <a:rPr lang="fr-FR" dirty="0" err="1"/>
              <a:t>lila</a:t>
            </a:r>
            <a:endParaRPr lang="fr-FR" dirty="0"/>
          </a:p>
          <a:p>
            <a:endParaRPr lang="fr-FR" dirty="0"/>
          </a:p>
          <a:p>
            <a:r>
              <a:rPr lang="fr-FR" dirty="0"/>
              <a:t>L’enfance de Krishna est un thème récurrent dans la littérature du nord de l’Inde.</a:t>
            </a:r>
          </a:p>
          <a:p>
            <a:r>
              <a:rPr lang="fr-FR" dirty="0"/>
              <a:t>L’arrivée de Krishna répandit la joie dans la population de </a:t>
            </a:r>
            <a:r>
              <a:rPr lang="fr-FR" dirty="0" err="1"/>
              <a:t>Gokula</a:t>
            </a:r>
            <a:r>
              <a:rPr lang="fr-FR" dirty="0"/>
              <a:t>. À la lecture des horoscopes, les brâhmanes déclarèrent que l’enfant était appelé à vaincre de nombreux démons. Le frère de Krishna fut prénommé Balarama. Il fut reconnu qu’il était une partie de Vishnu ainsi que l’incarnation de </a:t>
            </a:r>
            <a:r>
              <a:rPr lang="fr-FR" dirty="0" err="1"/>
              <a:t>Sheshnag</a:t>
            </a:r>
            <a:r>
              <a:rPr lang="fr-FR" dirty="0"/>
              <a:t>. Balarama et Krishna grandirent ensemble dans le village de </a:t>
            </a:r>
            <a:r>
              <a:rPr lang="fr-FR" dirty="0" err="1"/>
              <a:t>Gokul</a:t>
            </a:r>
            <a:r>
              <a:rPr lang="fr-FR" dirty="0"/>
              <a:t>.</a:t>
            </a:r>
          </a:p>
          <a:p>
            <a:r>
              <a:rPr lang="fr-FR" dirty="0"/>
              <a:t>Espiègles, Krishna, son frère Balarama et d’autres jeunes vachers avaient pris l’habitude de voler de la crème, du lait caillé et du beurre aux femmes de bouviers.</a:t>
            </a:r>
          </a:p>
          <a:p>
            <a:pPr algn="ctr"/>
            <a:r>
              <a:rPr lang="fr-FR" dirty="0"/>
              <a:t>____</a:t>
            </a:r>
          </a:p>
          <a:p>
            <a:endParaRPr lang="fr-FR" dirty="0"/>
          </a:p>
          <a:p>
            <a:r>
              <a:rPr lang="fr-FR" dirty="0"/>
              <a:t>A : action dans le passé avec verbe (+ </a:t>
            </a:r>
            <a:r>
              <a:rPr lang="fr-FR" i="1" dirty="0" err="1"/>
              <a:t>dena</a:t>
            </a:r>
            <a:r>
              <a:rPr lang="fr-FR" dirty="0"/>
              <a:t>) vol vif</a:t>
            </a:r>
          </a:p>
          <a:p>
            <a:r>
              <a:rPr lang="fr-FR" dirty="0"/>
              <a:t>B : le refrain : suggère d’abord la quantité de bêtises introduit par la répétition </a:t>
            </a:r>
            <a:r>
              <a:rPr lang="fr-FR" i="1" dirty="0" err="1"/>
              <a:t>kya-kya</a:t>
            </a:r>
            <a:r>
              <a:rPr lang="fr-FR" dirty="0"/>
              <a:t> (« quoi-quoi ») </a:t>
            </a:r>
          </a:p>
          <a:p>
            <a:r>
              <a:rPr lang="fr-FR" dirty="0"/>
              <a:t>À la fin, ce même refrain suggère une pointe d’admiration devant les espiègleries de Krishna que tous les enfants indiens s’approprient et que toutes les mères connaissent par cœur.</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21</a:t>
            </a:fld>
            <a:endParaRPr lang="fr-FR"/>
          </a:p>
        </p:txBody>
      </p:sp>
    </p:spTree>
    <p:extLst>
      <p:ext uri="{BB962C8B-B14F-4D97-AF65-F5344CB8AC3E}">
        <p14:creationId xmlns:p14="http://schemas.microsoft.com/office/powerpoint/2010/main" val="4041472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À sa mère, une servante le dénonça</a:t>
            </a:r>
            <a:br>
              <a:rPr lang="fr-FR" i="1"/>
            </a:br>
            <a:r>
              <a:rPr lang="fr-FR" i="1"/>
              <a:t>D’arrêter</a:t>
            </a:r>
            <a:r>
              <a:rPr lang="fr-FR" i="1" dirty="0"/>
              <a:t>, sa mère le supplia,</a:t>
            </a:r>
            <a:br>
              <a:rPr lang="fr-FR" i="1" dirty="0"/>
            </a:br>
            <a:r>
              <a:rPr lang="fr-FR" i="1" dirty="0"/>
              <a:t>Un bâton à la main, elle menaça.</a:t>
            </a:r>
            <a:br>
              <a:rPr lang="fr-FR" i="1" dirty="0"/>
            </a:br>
            <a:r>
              <a:rPr lang="fr-FR" i="1" dirty="0"/>
              <a:t>Alors Krishna innocemment lui expliqua :</a:t>
            </a:r>
            <a:br>
              <a:rPr lang="fr-FR" i="1" dirty="0"/>
            </a:br>
            <a:r>
              <a:rPr lang="fr-FR" i="1" dirty="0"/>
              <a:t>Mère</a:t>
            </a:r>
            <a:r>
              <a:rPr lang="fr-FR" i="1"/>
              <a:t>, c’est </a:t>
            </a:r>
            <a:r>
              <a:rPr lang="fr-FR" i="1" dirty="0"/>
              <a:t>une menteuse, ça, tu ne le sais pas !</a:t>
            </a:r>
          </a:p>
          <a:p>
            <a:pPr marL="360000"/>
            <a:r>
              <a:rPr lang="fr-FR" i="1" dirty="0"/>
              <a:t>Fabuleuse </a:t>
            </a:r>
            <a:r>
              <a:rPr lang="fr-FR" i="1"/>
              <a:t>était l’enfance </a:t>
            </a:r>
            <a:r>
              <a:rPr lang="fr-FR" i="1" dirty="0"/>
              <a:t>du joueur de flûte, Krishna,</a:t>
            </a:r>
            <a:br>
              <a:rPr lang="fr-FR" i="1" dirty="0"/>
            </a:br>
            <a:r>
              <a:rPr lang="fr-FR" i="1" dirty="0"/>
              <a:t>Et je pourrais vous en conter des tours de ce galapiat !</a:t>
            </a:r>
          </a:p>
          <a:p>
            <a:endParaRPr lang="fr-FR" dirty="0"/>
          </a:p>
          <a:p>
            <a:r>
              <a:rPr lang="fr-FR" dirty="0"/>
              <a:t>C : Les </a:t>
            </a:r>
            <a:r>
              <a:rPr lang="fr-FR" dirty="0" err="1"/>
              <a:t>gopis</a:t>
            </a:r>
            <a:r>
              <a:rPr lang="fr-FR" dirty="0"/>
              <a:t> viennent se plaindre auprès de la mère de Krishna. Elle gronde celui-ci qui les traite de menteuses,</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22</a:t>
            </a:fld>
            <a:endParaRPr lang="fr-FR"/>
          </a:p>
        </p:txBody>
      </p:sp>
    </p:spTree>
    <p:extLst>
      <p:ext uri="{BB962C8B-B14F-4D97-AF65-F5344CB8AC3E}">
        <p14:creationId xmlns:p14="http://schemas.microsoft.com/office/powerpoint/2010/main" val="77074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Un </a:t>
            </a:r>
            <a:r>
              <a:rPr lang="fr-FR" i="1"/>
              <a:t>jour qu’il </a:t>
            </a:r>
            <a:r>
              <a:rPr lang="fr-FR" i="1" dirty="0"/>
              <a:t>avalait le beurre à pleine bouche, Krishna,</a:t>
            </a:r>
            <a:br>
              <a:rPr lang="fr-FR" i="1" dirty="0"/>
            </a:br>
            <a:r>
              <a:rPr lang="fr-FR" i="1" dirty="0"/>
              <a:t>Le surprenant, sa mère </a:t>
            </a:r>
            <a:r>
              <a:rPr lang="fr-FR" i="1" err="1"/>
              <a:t>Djasoda</a:t>
            </a:r>
            <a:r>
              <a:rPr lang="fr-FR" i="1"/>
              <a:t> l’interrogea</a:t>
            </a:r>
            <a:br>
              <a:rPr lang="fr-FR" i="1" dirty="0"/>
            </a:br>
            <a:r>
              <a:rPr lang="fr-FR" i="1" dirty="0"/>
              <a:t>Il sourit, ouvrit la bouche </a:t>
            </a:r>
            <a:r>
              <a:rPr lang="fr-FR" i="1"/>
              <a:t>et l’univers </a:t>
            </a:r>
            <a:r>
              <a:rPr lang="fr-FR" i="1" dirty="0"/>
              <a:t>des trois mondes lui révéla.</a:t>
            </a:r>
            <a:br>
              <a:rPr lang="fr-FR" i="1" dirty="0"/>
            </a:br>
            <a:r>
              <a:rPr lang="fr-FR" i="1" dirty="0"/>
              <a:t>Aussitôt </a:t>
            </a:r>
            <a:r>
              <a:rPr lang="fr-FR" i="1"/>
              <a:t>elle s’évanouit </a:t>
            </a:r>
            <a:r>
              <a:rPr lang="fr-FR" i="1" dirty="0"/>
              <a:t>et la vision des trois mondes oublia.</a:t>
            </a:r>
          </a:p>
          <a:p>
            <a:pPr marL="360000"/>
            <a:r>
              <a:rPr lang="fr-FR" i="1" dirty="0"/>
              <a:t>Fabuleuse </a:t>
            </a:r>
            <a:r>
              <a:rPr lang="fr-FR" i="1"/>
              <a:t>était l’enfance </a:t>
            </a:r>
            <a:r>
              <a:rPr lang="fr-FR" i="1" dirty="0"/>
              <a:t>du joueur de flûte, Krishna,</a:t>
            </a:r>
            <a:br>
              <a:rPr lang="fr-FR" i="1" dirty="0"/>
            </a:br>
            <a:r>
              <a:rPr lang="fr-FR" i="1" dirty="0"/>
              <a:t>Et je pourrais vous en conter des tours de ce galapiat !</a:t>
            </a:r>
          </a:p>
          <a:p>
            <a:r>
              <a:rPr lang="fr-FR" dirty="0"/>
              <a:t>Krishna se fait encore attraper, cette fois-ci pour avoir volé du beurre. </a:t>
            </a:r>
            <a:r>
              <a:rPr lang="fr-FR" dirty="0" err="1"/>
              <a:t>Jasoda</a:t>
            </a:r>
            <a:r>
              <a:rPr lang="fr-FR" dirty="0"/>
              <a:t> lui fait ouvrir la bouche qui lui révèle la nature divine de Krishna : elle y voit les trois mondes </a:t>
            </a:r>
            <a:r>
              <a:rPr lang="fr-FR"/>
              <a:t>et s’évanouit</a:t>
            </a:r>
            <a:r>
              <a:rPr lang="fr-FR" dirty="0"/>
              <a:t>.</a:t>
            </a:r>
          </a:p>
          <a:p>
            <a:r>
              <a:rPr lang="fr-FR" dirty="0"/>
              <a:t>Le refrain revient  et accentue le bonheur </a:t>
            </a:r>
            <a:r>
              <a:rPr lang="fr-FR"/>
              <a:t>et l’insouciance de l’enfance</a:t>
            </a:r>
            <a:r>
              <a:rPr lang="fr-FR" dirty="0"/>
              <a:t>, temps révolu.</a:t>
            </a:r>
          </a:p>
          <a:p>
            <a:pPr algn="ctr"/>
            <a:r>
              <a:rPr lang="fr-FR" dirty="0"/>
              <a:t>____</a:t>
            </a:r>
          </a:p>
          <a:p>
            <a:endParaRPr lang="fr-FR" dirty="0"/>
          </a:p>
          <a:p>
            <a:r>
              <a:rPr lang="fr-FR" dirty="0"/>
              <a:t>Les anecdotes relatives </a:t>
            </a:r>
            <a:r>
              <a:rPr lang="fr-FR"/>
              <a:t>à l’enfance </a:t>
            </a:r>
            <a:r>
              <a:rPr lang="fr-FR" dirty="0"/>
              <a:t>de Krishna et à son espièglerie sont célèbres dans </a:t>
            </a:r>
            <a:r>
              <a:rPr lang="fr-FR"/>
              <a:t>toute l’Inde</a:t>
            </a:r>
            <a:r>
              <a:rPr lang="fr-FR" dirty="0"/>
              <a:t>.</a:t>
            </a:r>
          </a:p>
          <a:p>
            <a:r>
              <a:rPr lang="fr-FR" dirty="0"/>
              <a:t>Dans cette pièce, cette chanson fredonnée par la petite-fille de Nazir Akbarabadi procure </a:t>
            </a:r>
            <a:r>
              <a:rPr lang="fr-FR"/>
              <a:t>chez l’adulte </a:t>
            </a:r>
            <a:r>
              <a:rPr lang="fr-FR" dirty="0"/>
              <a:t>ou le vieillard NA (qui a vécu longtemps), le souvenir du bonheur et </a:t>
            </a:r>
            <a:r>
              <a:rPr lang="fr-FR"/>
              <a:t>de l’insouciance de l’enfance</a:t>
            </a:r>
            <a:r>
              <a:rPr lang="fr-FR" dirty="0"/>
              <a:t>.</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23</a:t>
            </a:fld>
            <a:endParaRPr lang="fr-FR"/>
          </a:p>
        </p:txBody>
      </p:sp>
    </p:spTree>
    <p:extLst>
      <p:ext uri="{BB962C8B-B14F-4D97-AF65-F5344CB8AC3E}">
        <p14:creationId xmlns:p14="http://schemas.microsoft.com/office/powerpoint/2010/main" val="4061570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24</a:t>
            </a:fld>
            <a:endParaRPr lang="fr-FR"/>
          </a:p>
        </p:txBody>
      </p:sp>
    </p:spTree>
    <p:extLst>
      <p:ext uri="{BB962C8B-B14F-4D97-AF65-F5344CB8AC3E}">
        <p14:creationId xmlns:p14="http://schemas.microsoft.com/office/powerpoint/2010/main" val="303494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La forme du poème est le </a:t>
            </a:r>
            <a:r>
              <a:rPr lang="fr-FR" i="1" dirty="0"/>
              <a:t>ghazal</a:t>
            </a:r>
            <a:r>
              <a:rPr lang="fr-FR" dirty="0"/>
              <a:t> – forme de poésie ancienne, populaire en Iran, en Inde au Pakistan et en Turquie.</a:t>
            </a:r>
          </a:p>
          <a:p>
            <a:r>
              <a:rPr lang="fr-FR" dirty="0"/>
              <a:t>En général, le poème faisait l’éloge/les qualités d’une personne,</a:t>
            </a:r>
          </a:p>
          <a:p>
            <a:r>
              <a:rPr lang="fr-FR" dirty="0"/>
              <a:t>En fait, il était déclamé traditionnellement les élites car les termes étaient recherchés, complexes.</a:t>
            </a:r>
          </a:p>
          <a:p>
            <a:r>
              <a:rPr lang="fr-FR" dirty="0"/>
              <a:t>Le ghazal contemporain est plus simple tant sur le plan des mots que des tournures, ce qui le rend plus populaire dans le monde</a:t>
            </a:r>
          </a:p>
          <a:p>
            <a:r>
              <a:rPr lang="fr-FR" dirty="0"/>
              <a:t>Traditionnellement on a la signature du poète dans le dernier couplet.</a:t>
            </a:r>
          </a:p>
          <a:p>
            <a:r>
              <a:rPr lang="fr-FR" dirty="0"/>
              <a:t>Quelques poètes célèbres sont </a:t>
            </a:r>
            <a:r>
              <a:rPr lang="fr-FR" dirty="0" err="1"/>
              <a:t>Rumi</a:t>
            </a:r>
            <a:r>
              <a:rPr lang="fr-FR" dirty="0"/>
              <a:t> (13e siècle), Hafez (14e ), Goethe (18e) Iqbal (19e).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25</a:t>
            </a:fld>
            <a:endParaRPr lang="fr-FR"/>
          </a:p>
        </p:txBody>
      </p:sp>
    </p:spTree>
    <p:extLst>
      <p:ext uri="{BB962C8B-B14F-4D97-AF65-F5344CB8AC3E}">
        <p14:creationId xmlns:p14="http://schemas.microsoft.com/office/powerpoint/2010/main" val="1673520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Fiers tyrans qui se jouent de ma douleur, bourreaux charmants !</a:t>
            </a:r>
            <a:br>
              <a:rPr lang="fr-FR" i="1" dirty="0"/>
            </a:br>
            <a:r>
              <a:rPr lang="fr-FR" i="1" dirty="0"/>
              <a:t>Passionnés et féroces, piquants, voilà tes yeux envoûtants !</a:t>
            </a:r>
            <a:br>
              <a:rPr lang="fr-FR" i="1" dirty="0"/>
            </a:br>
            <a:r>
              <a:rPr lang="fr-FR" i="1" dirty="0"/>
              <a:t>Longs cils, regard acéré, voilà ton regard assassin.</a:t>
            </a:r>
            <a:br>
              <a:rPr lang="fr-FR" i="1" dirty="0"/>
            </a:br>
            <a:r>
              <a:rPr lang="fr-FR" i="1" dirty="0"/>
              <a:t>Quand tu hausses le sourcil, ah, quel regard traître et coquin,</a:t>
            </a:r>
            <a:br>
              <a:rPr lang="fr-FR" i="1" dirty="0"/>
            </a:br>
            <a:r>
              <a:rPr lang="fr-FR" i="1" dirty="0"/>
              <a:t>Les paupières palpitent, les yeux roulent, c’est ton regard de khôl peint…</a:t>
            </a:r>
          </a:p>
          <a:p>
            <a:endParaRPr lang="fr-FR" dirty="0"/>
          </a:p>
          <a:p>
            <a:r>
              <a:rPr lang="fr-FR" dirty="0"/>
              <a:t>Dans ce ghazal, le terme </a:t>
            </a:r>
            <a:r>
              <a:rPr lang="fr-FR" i="1" dirty="0" err="1"/>
              <a:t>vaisi</a:t>
            </a:r>
            <a:r>
              <a:rPr lang="fr-FR" i="1" dirty="0"/>
              <a:t> </a:t>
            </a:r>
            <a:r>
              <a:rPr lang="fr-FR" i="1" dirty="0" err="1"/>
              <a:t>hai</a:t>
            </a:r>
            <a:r>
              <a:rPr lang="fr-FR" i="1" dirty="0"/>
              <a:t> </a:t>
            </a:r>
            <a:r>
              <a:rPr lang="fr-FR" dirty="0"/>
              <a:t>« telle est » revient à la fin de chaque  vers.</a:t>
            </a:r>
          </a:p>
          <a:p>
            <a:r>
              <a:rPr lang="fr-FR" dirty="0"/>
              <a:t>Chaque nouveau couplet apporte une nouvelle image pour montrer leur relation.</a:t>
            </a:r>
          </a:p>
          <a:p>
            <a:r>
              <a:rPr lang="fr-FR" dirty="0"/>
              <a:t>« Telle est » renvoie à la belle demoiselle, au charme envoûtant.</a:t>
            </a:r>
          </a:p>
          <a:p>
            <a:r>
              <a:rPr lang="fr-FR" dirty="0"/>
              <a:t>Il s’agit d’un choc brusque, intense, d’un véritable coup de foudre.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26</a:t>
            </a:fld>
            <a:endParaRPr lang="fr-FR"/>
          </a:p>
        </p:txBody>
      </p:sp>
    </p:spTree>
    <p:extLst>
      <p:ext uri="{BB962C8B-B14F-4D97-AF65-F5344CB8AC3E}">
        <p14:creationId xmlns:p14="http://schemas.microsoft.com/office/powerpoint/2010/main" val="2307417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Séducteurs et infidèles, tes beaux yeux sont enivrants,</a:t>
            </a:r>
            <a:br>
              <a:rPr lang="fr-FR" i="1" dirty="0"/>
            </a:br>
            <a:r>
              <a:rPr lang="fr-FR" i="1" dirty="0"/>
              <a:t>Tes beaux yeux noirs assassins, parfois sombres et parfois brillants.</a:t>
            </a:r>
            <a:br>
              <a:rPr lang="fr-FR" i="1" dirty="0"/>
            </a:br>
            <a:r>
              <a:rPr lang="fr-FR" i="1" dirty="0"/>
              <a:t>Tes paroles sont suaves comme le miel, ton cœur dur comme la pierre,</a:t>
            </a:r>
            <a:br>
              <a:rPr lang="fr-FR" i="1" dirty="0"/>
            </a:br>
            <a:r>
              <a:rPr lang="fr-FR" i="1" dirty="0"/>
              <a:t>Toi, insensible, souveraine, libre, espiègle, ardente et fière.</a:t>
            </a:r>
            <a:br>
              <a:rPr lang="fr-FR" i="1" dirty="0"/>
            </a:br>
            <a:r>
              <a:rPr lang="fr-FR" i="1" dirty="0"/>
              <a:t>La forme du poème en couplets suggèrerait l’association des amants.</a:t>
            </a:r>
          </a:p>
          <a:p>
            <a:r>
              <a:rPr lang="fr-FR" dirty="0"/>
              <a:t>La rime </a:t>
            </a:r>
            <a:r>
              <a:rPr lang="fr-FR" i="1" dirty="0" err="1"/>
              <a:t>sī</a:t>
            </a:r>
            <a:r>
              <a:rPr lang="fr-FR" dirty="0"/>
              <a:t> « semblable à » est une forme alternative à la rime précédente </a:t>
            </a:r>
            <a:r>
              <a:rPr lang="fr-FR" i="1" dirty="0" err="1"/>
              <a:t>vaisi</a:t>
            </a:r>
            <a:r>
              <a:rPr lang="fr-FR" i="1" dirty="0"/>
              <a:t> </a:t>
            </a:r>
            <a:r>
              <a:rPr lang="fr-FR" i="1" dirty="0" err="1"/>
              <a:t>hai</a:t>
            </a:r>
            <a:r>
              <a:rPr lang="fr-FR" i="1" dirty="0"/>
              <a:t> </a:t>
            </a:r>
            <a:r>
              <a:rPr lang="fr-FR" dirty="0"/>
              <a:t>« telle est » et accentue l’image des yeux, puis enchaîne sur la parole (libre, espiègle, ardente et fière).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27</a:t>
            </a:fld>
            <a:endParaRPr lang="fr-FR"/>
          </a:p>
        </p:txBody>
      </p:sp>
    </p:spTree>
    <p:extLst>
      <p:ext uri="{BB962C8B-B14F-4D97-AF65-F5344CB8AC3E}">
        <p14:creationId xmlns:p14="http://schemas.microsoft.com/office/powerpoint/2010/main" val="1346843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Dans une telle mer de beauté, comment ne pas sombrer.</a:t>
            </a:r>
            <a:br>
              <a:rPr lang="fr-FR" i="1" dirty="0"/>
            </a:br>
            <a:r>
              <a:rPr lang="fr-FR" i="1" dirty="0"/>
              <a:t>Si l’amour vous sourit, c’est gagné.</a:t>
            </a:r>
            <a:br>
              <a:rPr lang="fr-FR" i="1" dirty="0"/>
            </a:br>
            <a:r>
              <a:rPr lang="fr-FR" i="1" dirty="0"/>
              <a:t>S’il n’est que violences et cruautés, endurez !</a:t>
            </a:r>
            <a:br>
              <a:rPr lang="fr-FR" i="1" dirty="0"/>
            </a:br>
            <a:r>
              <a:rPr lang="fr-FR" i="1" dirty="0"/>
              <a:t>Que dire d’autre… subjugué, le cœur a chaviré !</a:t>
            </a:r>
            <a:br>
              <a:rPr lang="fr-FR" i="1" dirty="0"/>
            </a:br>
            <a:r>
              <a:rPr lang="fr-FR" i="1" dirty="0"/>
              <a:t>Voilà l’étreinte amoureuse, souffles mêlés, corps enlacés !</a:t>
            </a:r>
          </a:p>
          <a:p>
            <a:pPr marL="360000"/>
            <a:r>
              <a:rPr lang="fr-FR" i="1" dirty="0"/>
              <a:t>Au combat de l’amour, tétins à pleines mains.</a:t>
            </a:r>
            <a:br>
              <a:rPr lang="fr-FR" i="1" dirty="0"/>
            </a:br>
            <a:r>
              <a:rPr lang="fr-FR" i="1" dirty="0"/>
              <a:t>Si tu rencontres une telle fée, endors-toi sur son sein !</a:t>
            </a:r>
          </a:p>
          <a:p>
            <a:r>
              <a:rPr lang="fr-FR" dirty="0"/>
              <a:t>Dans ce couplet, les verbes sont à l’impératif (forme de vouvoiement). L’image de la mer est utilisée pour évoquer la beauté de la demoiselle. La structure </a:t>
            </a:r>
            <a:r>
              <a:rPr lang="fr-FR" dirty="0" err="1"/>
              <a:t>hindie</a:t>
            </a:r>
            <a:r>
              <a:rPr lang="fr-FR" dirty="0"/>
              <a:t> assimile la belle à la mer dans laquelle on est appelé à plonger et ne laisse aucun choix à l’amoureux, qui ne peut que chavirer (au sens propre comme au sens figuré). Les quatre verbes utilisés sont :</a:t>
            </a:r>
          </a:p>
          <a:p>
            <a:r>
              <a:rPr lang="fr-FR" dirty="0"/>
              <a:t>Plongez – Endurez – Ne dites rien – Restez.</a:t>
            </a:r>
          </a:p>
          <a:p>
            <a:r>
              <a:rPr lang="fr-FR" dirty="0"/>
              <a:t>Le verbe à l’impératif donne le signal – c’est une invitation, presque une injonction – la requête est claire : à l’amant de saisir l’occasion pour agir !</a:t>
            </a:r>
          </a:p>
          <a:p>
            <a:r>
              <a:rPr lang="fr-FR" dirty="0"/>
              <a:t>C’est un poème sensuel – on peut y relever des références érotiques explicites.</a:t>
            </a:r>
          </a:p>
          <a:p>
            <a:r>
              <a:rPr lang="fr-FR" dirty="0"/>
              <a:t>Voici la signature du poète qui annonce la fin du poème :</a:t>
            </a:r>
          </a:p>
          <a:p>
            <a:r>
              <a:rPr lang="fr-FR" dirty="0"/>
              <a:t>« Si tu rencontres une telle fée, Nazir, endors-toi sur son sein ! »</a:t>
            </a:r>
          </a:p>
          <a:p>
            <a:r>
              <a:rPr lang="fr-FR" dirty="0"/>
              <a:t>Dans cette pièce, ce </a:t>
            </a:r>
            <a:r>
              <a:rPr lang="fr-FR" i="1" dirty="0"/>
              <a:t>ghazal</a:t>
            </a:r>
            <a:r>
              <a:rPr lang="fr-FR" dirty="0"/>
              <a:t> chantée par </a:t>
            </a:r>
            <a:r>
              <a:rPr lang="fr-FR" dirty="0" err="1"/>
              <a:t>Bénazir</a:t>
            </a:r>
            <a:r>
              <a:rPr lang="fr-FR" dirty="0"/>
              <a:t> la courtisane procure chez le poète NA (qui a vécu longtemps), les souvenirs de sa jeunesse, qui rime avec liesse et hardiesse.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28</a:t>
            </a:fld>
            <a:endParaRPr lang="fr-FR"/>
          </a:p>
        </p:txBody>
      </p:sp>
    </p:spTree>
    <p:extLst>
      <p:ext uri="{BB962C8B-B14F-4D97-AF65-F5344CB8AC3E}">
        <p14:creationId xmlns:p14="http://schemas.microsoft.com/office/powerpoint/2010/main" val="262464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Le </a:t>
            </a:r>
            <a:r>
              <a:rPr lang="fr-FR" i="1" dirty="0" err="1"/>
              <a:t>nazm</a:t>
            </a:r>
            <a:r>
              <a:rPr lang="fr-FR" dirty="0"/>
              <a:t> est une forme libre de poésie, dont les mots sont ordonnés, disposés, enfilés comme des perles sur un fil pour former un collier.</a:t>
            </a:r>
          </a:p>
          <a:p>
            <a:r>
              <a:rPr lang="fr-FR" dirty="0"/>
              <a:t>Celui retenu pour cette analyse est le premier chant qui ouvre la pièce, avant toute action. Il évoque la crise à Agra.</a:t>
            </a:r>
          </a:p>
          <a:p>
            <a:r>
              <a:rPr lang="fr-FR" dirty="0"/>
              <a:t>Après le soulèvement de 1857, de nombreux poètes des villes du nord </a:t>
            </a:r>
            <a:r>
              <a:rPr lang="fr-FR"/>
              <a:t>de l’Inde </a:t>
            </a:r>
            <a:r>
              <a:rPr lang="fr-FR" dirty="0"/>
              <a:t>se sont tournés vers le genre nostalgique de </a:t>
            </a:r>
            <a:r>
              <a:rPr lang="fr-FR" i="1" dirty="0" err="1"/>
              <a:t>Shahrāshob</a:t>
            </a:r>
            <a:r>
              <a:rPr lang="fr-FR" dirty="0"/>
              <a:t> en ourdou pour rappeler des paysages urbains tristement précoloniaux et articuler des récits émotionnels et poétiques de la perte.</a:t>
            </a:r>
          </a:p>
          <a:p>
            <a:r>
              <a:rPr lang="fr-FR" dirty="0"/>
              <a:t>Grâce à ce dispositif très littéraire, cette forme </a:t>
            </a:r>
            <a:r>
              <a:rPr lang="fr-FR"/>
              <a:t>attire l’attention </a:t>
            </a:r>
            <a:r>
              <a:rPr lang="fr-FR" dirty="0"/>
              <a:t>sur son propre statut (et le statut de complainte ou de lamentation) comme monument littéraire à part entière.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29</a:t>
            </a:fld>
            <a:endParaRPr lang="fr-FR"/>
          </a:p>
        </p:txBody>
      </p:sp>
    </p:spTree>
    <p:extLst>
      <p:ext uri="{BB962C8B-B14F-4D97-AF65-F5344CB8AC3E}">
        <p14:creationId xmlns:p14="http://schemas.microsoft.com/office/powerpoint/2010/main" val="332224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a:t>
            </a:fld>
            <a:endParaRPr lang="fr-FR"/>
          </a:p>
        </p:txBody>
      </p:sp>
    </p:spTree>
    <p:extLst>
      <p:ext uri="{BB962C8B-B14F-4D97-AF65-F5344CB8AC3E}">
        <p14:creationId xmlns:p14="http://schemas.microsoft.com/office/powerpoint/2010/main" val="1630391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La poésie, maintenant, pour moi, c’est fini !</a:t>
            </a:r>
            <a:br>
              <a:rPr lang="fr-FR" i="1" dirty="0"/>
            </a:br>
            <a:r>
              <a:rPr lang="fr-FR" i="1" dirty="0"/>
              <a:t>Je suis las et pensif, de jour comme de nuit ! La poésie, c’est fini !</a:t>
            </a:r>
            <a:br>
              <a:rPr lang="fr-FR" i="1" dirty="0"/>
            </a:br>
            <a:r>
              <a:rPr lang="fr-FR" i="1" dirty="0"/>
              <a:t>La poésie, que de soucis ! Les fantaisies de l’esprit, c’est fini !</a:t>
            </a:r>
            <a:br>
              <a:rPr lang="fr-FR" i="1" dirty="0"/>
            </a:br>
            <a:r>
              <a:rPr lang="fr-FR" i="1" dirty="0"/>
              <a:t>Comment pourrais-je encore chanter ? La poésie, c’est fini !</a:t>
            </a:r>
            <a:br>
              <a:rPr lang="fr-FR" i="1" dirty="0"/>
            </a:br>
            <a:r>
              <a:rPr lang="fr-FR" i="1" dirty="0"/>
              <a:t>Quand pour le peuple d’Agra, pouvoir gagner sa vie, c’est fini !</a:t>
            </a:r>
          </a:p>
          <a:p>
            <a:endParaRPr lang="fr-FR" dirty="0"/>
          </a:p>
          <a:p>
            <a:r>
              <a:rPr lang="fr-FR" dirty="0"/>
              <a:t>Le début du poème ne présente aucun fait historique, mais fonctionne à un niveau qui est loin de l’historicité : image des poètes disparus (las et pensifs – submergés de soucis matériels – la langue bâillonnée).</a:t>
            </a:r>
          </a:p>
          <a:p>
            <a:r>
              <a:rPr lang="fr-FR" dirty="0"/>
              <a:t>Seul le nom de la ville (Agra) dans le dernier couplet l’ancre dans la réalité.</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30</a:t>
            </a:fld>
            <a:endParaRPr lang="fr-FR"/>
          </a:p>
        </p:txBody>
      </p:sp>
    </p:spTree>
    <p:extLst>
      <p:ext uri="{BB962C8B-B14F-4D97-AF65-F5344CB8AC3E}">
        <p14:creationId xmlns:p14="http://schemas.microsoft.com/office/powerpoint/2010/main" val="1815691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Tous les artisans d’Agra, tous souffrent aujourd’hui.</a:t>
            </a:r>
            <a:br>
              <a:rPr lang="fr-FR" i="1" dirty="0"/>
            </a:br>
            <a:r>
              <a:rPr lang="fr-FR" i="1" dirty="0"/>
              <a:t>Plus de dignité. Tous les jours, la misère ! Gagner sa vie, c’est fini !</a:t>
            </a:r>
            <a:br>
              <a:rPr lang="fr-FR" i="1" dirty="0"/>
            </a:br>
            <a:r>
              <a:rPr lang="fr-FR" i="1" dirty="0"/>
              <a:t>Sur qui ne pas pleurer ? Qui ne pas nommer ? Qui ?</a:t>
            </a:r>
            <a:br>
              <a:rPr lang="fr-FR" i="1" dirty="0"/>
            </a:br>
            <a:r>
              <a:rPr lang="fr-FR" i="1" dirty="0"/>
              <a:t>Pas une seule feuille ne bouge de l’Arbre de vie.</a:t>
            </a:r>
            <a:br>
              <a:rPr lang="fr-FR" i="1" dirty="0"/>
            </a:br>
            <a:r>
              <a:rPr lang="fr-FR" i="1" dirty="0"/>
              <a:t>Pourtant jadis un vent propice soufflait, mais c’est fini !</a:t>
            </a:r>
          </a:p>
          <a:p>
            <a:endParaRPr lang="fr-FR" dirty="0"/>
          </a:p>
          <a:p>
            <a:r>
              <a:rPr lang="fr-FR" dirty="0"/>
              <a:t>Ce couplet illustre un autre tableau du bazar imagé par les artisans, petits métiers pittoresques. Il renchérit l’image précédente, mettant tout le monde sur le même pied d’égalité.</a:t>
            </a:r>
          </a:p>
          <a:p>
            <a:r>
              <a:rPr lang="fr-FR" dirty="0"/>
              <a:t>La signature même de la ville (littérature, pour commencer) est maintenant commémorée par une image figée et le mutisme. Autrefois, la vie grouillait ici…</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31</a:t>
            </a:fld>
            <a:endParaRPr lang="fr-FR"/>
          </a:p>
        </p:txBody>
      </p:sp>
    </p:spTree>
    <p:extLst>
      <p:ext uri="{BB962C8B-B14F-4D97-AF65-F5344CB8AC3E}">
        <p14:creationId xmlns:p14="http://schemas.microsoft.com/office/powerpoint/2010/main" val="3831350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Bailleurs, banians, bourgeois, bijoutiers</a:t>
            </a:r>
            <a:br>
              <a:rPr lang="fr-FR" i="1" dirty="0"/>
            </a:br>
            <a:r>
              <a:rPr lang="fr-FR" i="1" dirty="0"/>
              <a:t>Prêtaient à tous, et maintenant, les voilà qui doivent emprunter !</a:t>
            </a:r>
            <a:br>
              <a:rPr lang="fr-FR" i="1" dirty="0"/>
            </a:br>
            <a:r>
              <a:rPr lang="fr-FR" i="1" dirty="0"/>
              <a:t>Dans le bazar, sur tout, une fine poussière est posée.</a:t>
            </a:r>
            <a:br>
              <a:rPr lang="fr-FR" i="1" dirty="0"/>
            </a:br>
            <a:r>
              <a:rPr lang="fr-FR" i="1" dirty="0"/>
              <a:t>Les vendeurs sont assis dans leurs échoppes, désœuvrés,</a:t>
            </a:r>
            <a:br>
              <a:rPr lang="fr-FR" i="1" dirty="0"/>
            </a:br>
            <a:r>
              <a:rPr lang="fr-FR" i="1" dirty="0"/>
              <a:t>Alignés en rang d’oignons comme des voleurs prisonniers.</a:t>
            </a:r>
          </a:p>
          <a:p>
            <a:endParaRPr lang="fr-FR" dirty="0"/>
          </a:p>
          <a:p>
            <a:r>
              <a:rPr lang="fr-FR" dirty="0"/>
              <a:t>Ce passage commence par évoquer les fonctions inversées des possédants – tout le monde est à la même enseigne en temps de crise.</a:t>
            </a:r>
          </a:p>
          <a:p>
            <a:r>
              <a:rPr lang="fr-FR" dirty="0"/>
              <a:t>L’image du bazar enseveli dans la poussière, signe de l’état d’abandon ou d’oubli où tombent des choses, des lieux, des institutions.</a:t>
            </a:r>
          </a:p>
          <a:p>
            <a:r>
              <a:rPr lang="fr-FR" dirty="0"/>
              <a:t>Suivi de l’image des vendeurs « alignés en rangs d’oignons comme des voleurs » transforme le bazar en camp de prisonniers.</a:t>
            </a:r>
          </a:p>
          <a:p>
            <a:r>
              <a:rPr lang="fr-FR" dirty="0"/>
              <a:t>De la pauvreté à la prison, il n’y a qu’un pas !</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32</a:t>
            </a:fld>
            <a:endParaRPr lang="fr-FR"/>
          </a:p>
        </p:txBody>
      </p:sp>
    </p:spTree>
    <p:extLst>
      <p:ext uri="{BB962C8B-B14F-4D97-AF65-F5344CB8AC3E}">
        <p14:creationId xmlns:p14="http://schemas.microsoft.com/office/powerpoint/2010/main" val="2664968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Privée de ses protecteurs, la cité d’Agra en ruines est tombée.</a:t>
            </a:r>
            <a:br>
              <a:rPr lang="fr-FR" i="1" dirty="0"/>
            </a:br>
            <a:r>
              <a:rPr lang="fr-FR" i="1" dirty="0"/>
              <a:t>Brisées sont les demeures, les </a:t>
            </a:r>
            <a:r>
              <a:rPr lang="fr-FR" i="1" dirty="0" err="1"/>
              <a:t>havéli</a:t>
            </a:r>
            <a:r>
              <a:rPr lang="fr-FR" i="1" dirty="0"/>
              <a:t>, les remparts sont brisés.</a:t>
            </a:r>
            <a:br>
              <a:rPr lang="fr-FR" i="1" dirty="0"/>
            </a:br>
            <a:r>
              <a:rPr lang="fr-FR" i="1" dirty="0"/>
              <a:t>Tout jardin a besoin des soins d’un jardinier.</a:t>
            </a:r>
            <a:br>
              <a:rPr lang="fr-FR" i="1" dirty="0"/>
            </a:br>
            <a:r>
              <a:rPr lang="fr-FR" i="1" dirty="0"/>
              <a:t>Hélas ici, comment voulez-vous qu’il ne soit ni pillé ni ravagé ?</a:t>
            </a:r>
            <a:br>
              <a:rPr lang="fr-FR" i="1" dirty="0"/>
            </a:br>
            <a:r>
              <a:rPr lang="fr-FR" i="1" dirty="0"/>
              <a:t>Puisqu’il n’y a ni jardinier, ni clôture pour le protéger.</a:t>
            </a:r>
          </a:p>
          <a:p>
            <a:endParaRPr lang="fr-FR" dirty="0"/>
          </a:p>
          <a:p>
            <a:r>
              <a:rPr lang="fr-FR" dirty="0"/>
              <a:t>Voilà que le poète se proclame en défenseur d’orphelins : la ville d’Agra, privée de ses protecteurs et de ses mécènes.</a:t>
            </a:r>
          </a:p>
          <a:p>
            <a:r>
              <a:rPr lang="fr-FR" dirty="0"/>
              <a:t>S’ensuit un arrêt sur images sur les belles demeures et les remparts détruits.</a:t>
            </a:r>
          </a:p>
          <a:p>
            <a:r>
              <a:rPr lang="fr-FR" dirty="0"/>
              <a:t>Le poète donne une explication de la ruine en employant l’image du jardin, équivalent au paradis sur terre, et se plaint de l’absence de jardinier à soigner les fleurs, un jardin qui n’est pas entretenu, aussi règne le chaos.</a:t>
            </a:r>
          </a:p>
          <a:p>
            <a:r>
              <a:rPr lang="fr-FR" dirty="0"/>
              <a:t>C’est la référence aux jardins extrême-orientaux à valeur symbolique, religieuse.</a:t>
            </a:r>
          </a:p>
          <a:p>
            <a:r>
              <a:rPr lang="fr-FR" dirty="0"/>
              <a:t>« Hélas » exprime la nostalgie de ce paradis perdu.</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33</a:t>
            </a:fld>
            <a:endParaRPr lang="fr-FR"/>
          </a:p>
        </p:txBody>
      </p:sp>
    </p:spTree>
    <p:extLst>
      <p:ext uri="{BB962C8B-B14F-4D97-AF65-F5344CB8AC3E}">
        <p14:creationId xmlns:p14="http://schemas.microsoft.com/office/powerpoint/2010/main" val="2812637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pPr marL="360000"/>
            <a:r>
              <a:rPr lang="fr-FR" i="1" dirty="0"/>
              <a:t>Qu’on l’appelle amant ou esclave, il est d’Agra !</a:t>
            </a:r>
            <a:br>
              <a:rPr lang="fr-FR" i="1" dirty="0"/>
            </a:br>
            <a:r>
              <a:rPr lang="fr-FR" i="1" dirty="0"/>
              <a:t>Qu’on l’appelle mollah ou scribe, il est d’Agra !</a:t>
            </a:r>
            <a:br>
              <a:rPr lang="fr-FR" i="1" dirty="0"/>
            </a:br>
            <a:r>
              <a:rPr lang="fr-FR" i="1" dirty="0"/>
              <a:t>Qu’on l’appelle fakir ou pauvre gars, il est d’Agra !</a:t>
            </a:r>
            <a:br>
              <a:rPr lang="fr-FR" i="1" dirty="0"/>
            </a:br>
            <a:r>
              <a:rPr lang="fr-FR" i="1" dirty="0"/>
              <a:t>Qu’on l’appelle grand poète ou simplement Nazir, il est d’Agra !</a:t>
            </a:r>
            <a:br>
              <a:rPr lang="fr-FR" i="1" dirty="0"/>
            </a:br>
            <a:r>
              <a:rPr lang="fr-FR" i="1" dirty="0"/>
              <a:t>Voilà pourquoi le poète Nazir a écrit ces quelques vers.</a:t>
            </a:r>
          </a:p>
          <a:p>
            <a:r>
              <a:rPr lang="fr-FR" dirty="0"/>
              <a:t>L’expression ourdoue </a:t>
            </a:r>
            <a:r>
              <a:rPr lang="fr-FR" i="1" dirty="0" err="1"/>
              <a:t>Shahr</a:t>
            </a:r>
            <a:r>
              <a:rPr lang="fr-FR" i="1" dirty="0"/>
              <a:t>-i-</a:t>
            </a:r>
            <a:r>
              <a:rPr lang="fr-FR" i="1" dirty="0" err="1"/>
              <a:t>ashob</a:t>
            </a:r>
            <a:r>
              <a:rPr lang="fr-FR" dirty="0"/>
              <a:t> annoncée dans la pièce par une didascalie annonce le chagrin ressenti pour une ville (généralement en raison de sa chute ou d’un changement dans son éthique).</a:t>
            </a:r>
          </a:p>
          <a:p>
            <a:r>
              <a:rPr lang="fr-FR" i="1" dirty="0" err="1"/>
              <a:t>Shahar</a:t>
            </a:r>
            <a:r>
              <a:rPr lang="fr-FR" dirty="0"/>
              <a:t> signifie ville et </a:t>
            </a:r>
            <a:r>
              <a:rPr lang="fr-FR" i="1" dirty="0" err="1"/>
              <a:t>ashobh</a:t>
            </a:r>
            <a:r>
              <a:rPr lang="fr-FR" dirty="0"/>
              <a:t> signifie lamentation ou le chagrin. Le ‘</a:t>
            </a:r>
            <a:r>
              <a:rPr lang="fr-FR" i="1" dirty="0" err="1"/>
              <a:t>zer</a:t>
            </a:r>
            <a:r>
              <a:rPr lang="fr-FR" dirty="0"/>
              <a:t>’ au milieu sert de trait d’union entre les deux mots pour lui donner le sens de ‘Lamentation/complainte d'une ville’. Exemple : « La complainte de Delhi (</a:t>
            </a:r>
            <a:r>
              <a:rPr lang="fr-FR" i="1" dirty="0" err="1"/>
              <a:t>Fuġhān</a:t>
            </a:r>
            <a:r>
              <a:rPr lang="fr-FR" i="1" dirty="0"/>
              <a:t>-e </a:t>
            </a:r>
            <a:r>
              <a:rPr lang="fr-FR" i="1" dirty="0" err="1"/>
              <a:t>Dehlī</a:t>
            </a:r>
            <a:r>
              <a:rPr lang="fr-FR" dirty="0"/>
              <a:t>) ».</a:t>
            </a:r>
          </a:p>
          <a:p>
            <a:r>
              <a:rPr lang="fr-FR" dirty="0"/>
              <a:t>Ici, bien sûr, il s’agit d’Agra à la gloire de laquelle l’auteur fait référence pour la beauté de cette ville demeure dans la mémoire collective. Comme mentionné précédemment, ce couplet ancre l’ensemble du chant dans la réalité.</a:t>
            </a:r>
          </a:p>
          <a:p>
            <a:r>
              <a:rPr lang="fr-FR" dirty="0"/>
              <a:t>Cette grandeur transcende le peuple réuni en un seul corps, quel que soit son statut.</a:t>
            </a:r>
          </a:p>
          <a:p>
            <a:r>
              <a:rPr lang="fr-FR" dirty="0"/>
              <a:t>Comme dans le </a:t>
            </a:r>
            <a:r>
              <a:rPr lang="en-US" i="1" dirty="0"/>
              <a:t>ghazal</a:t>
            </a:r>
            <a:r>
              <a:rPr lang="fr-FR" dirty="0"/>
              <a:t> précédemment commenté, le poète signe explicitement son poème, ici à deux reprises.</a:t>
            </a:r>
          </a:p>
          <a:p>
            <a:r>
              <a:rPr lang="fr-FR" dirty="0"/>
              <a:t>La boucle est ainsi bouclée : au début du poème, la crise ne distingue personne ; ici dans la célébration d’Agra, tout le monde est à la même enseigne.</a:t>
            </a:r>
            <a:endParaRPr lang="fr-FR" i="1" dirty="0"/>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34</a:t>
            </a:fld>
            <a:endParaRPr lang="fr-FR"/>
          </a:p>
        </p:txBody>
      </p:sp>
    </p:spTree>
    <p:extLst>
      <p:ext uri="{BB962C8B-B14F-4D97-AF65-F5344CB8AC3E}">
        <p14:creationId xmlns:p14="http://schemas.microsoft.com/office/powerpoint/2010/main" val="2214127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r>
              <a:rPr lang="fr-FR" dirty="0"/>
              <a:t>En conclusion des trois exemples rapidement analysés…</a:t>
            </a:r>
          </a:p>
          <a:p>
            <a:r>
              <a:rPr lang="fr-FR" dirty="0"/>
              <a:t>Exemple 1 : Colère – émerveillement – tendresse. Le poète remémore ses espiègleries à travers cette anecdote délicieuse (</a:t>
            </a:r>
            <a:r>
              <a:rPr lang="fr-FR" dirty="0" err="1"/>
              <a:t>Jasoda</a:t>
            </a:r>
            <a:r>
              <a:rPr lang="fr-FR" dirty="0"/>
              <a:t> et Krishna).</a:t>
            </a:r>
          </a:p>
          <a:p>
            <a:r>
              <a:rPr lang="fr-FR" dirty="0"/>
              <a:t>Exemple 2 : Charme – désir – amour charnel. Le poète remémore sa jeunesse passionnelle et sensuelle (la courtisane chante pour le libertin).</a:t>
            </a:r>
          </a:p>
          <a:p>
            <a:r>
              <a:rPr lang="fr-FR" dirty="0"/>
              <a:t>Exemple 3 : Charme – désir – amour charnel pour la poésie. Le poète regrette sa jeunesse passionnelle et sensuelle pour la culture poétique (le chaos des villes).</a:t>
            </a:r>
          </a:p>
          <a:p>
            <a:r>
              <a:rPr lang="fr-FR" dirty="0"/>
              <a:t>À travers cette pièce Habib </a:t>
            </a:r>
            <a:r>
              <a:rPr lang="fr-FR" dirty="0" err="1"/>
              <a:t>Tanvir</a:t>
            </a:r>
            <a:r>
              <a:rPr lang="fr-FR" dirty="0"/>
              <a:t> prend le relais de Nazir </a:t>
            </a:r>
            <a:r>
              <a:rPr lang="fr-FR" dirty="0" err="1"/>
              <a:t>Akbarabadi</a:t>
            </a:r>
            <a:r>
              <a:rPr lang="fr-FR" dirty="0"/>
              <a:t> pour nous raconter la ville d’Agra et sa culture, le milieu urbain du Nord de l’Inde à la charnière de deux siècles.</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35</a:t>
            </a:fld>
            <a:endParaRPr lang="fr-FR"/>
          </a:p>
        </p:txBody>
      </p:sp>
    </p:spTree>
    <p:extLst>
      <p:ext uri="{BB962C8B-B14F-4D97-AF65-F5344CB8AC3E}">
        <p14:creationId xmlns:p14="http://schemas.microsoft.com/office/powerpoint/2010/main" val="2980871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r>
              <a:rPr lang="fr-FR" dirty="0"/>
              <a:t>Dans la pièce Agra bazar, il y a d’autres chants et propos qui tissent la toile des émotions évoquant le sentiment de nostalgie : la référence à l’Histoire avec un grand « H » et le regret d’une langue et littérature d’une autre époque.</a:t>
            </a:r>
          </a:p>
          <a:p>
            <a:r>
              <a:rPr lang="fr-FR" dirty="0"/>
              <a:t>On dirait un cri étouffé, esthétisé. Les poètes avaient-ils peur de dévoiler leur sentiment ouvertement… la question reste en suspens. HT en évoquant ce désarroi à travers cette pièce écrite en 1954 semble partager cet état de l’Inde : système des taxes, conflit des classes, etc.</a:t>
            </a:r>
          </a:p>
          <a:p>
            <a:r>
              <a:rPr lang="fr-FR" dirty="0"/>
              <a:t>Mais au fond, qui est responsable de cette décadence ? Le ciel (</a:t>
            </a:r>
            <a:r>
              <a:rPr lang="fr-FR" dirty="0" err="1"/>
              <a:t>falak</a:t>
            </a:r>
            <a:r>
              <a:rPr lang="fr-FR" dirty="0"/>
              <a:t>, </a:t>
            </a:r>
            <a:r>
              <a:rPr lang="fr-FR" dirty="0" err="1"/>
              <a:t>asman</a:t>
            </a:r>
            <a:r>
              <a:rPr lang="fr-FR" dirty="0"/>
              <a:t>, </a:t>
            </a:r>
            <a:r>
              <a:rPr lang="fr-FR" dirty="0" err="1"/>
              <a:t>charkh</a:t>
            </a:r>
            <a:r>
              <a:rPr lang="fr-FR" dirty="0"/>
              <a:t>) ?</a:t>
            </a:r>
          </a:p>
          <a:p>
            <a:r>
              <a:rPr lang="fr-FR" dirty="0"/>
              <a:t>Non, dans </a:t>
            </a:r>
            <a:r>
              <a:rPr lang="fr-FR" dirty="0" err="1"/>
              <a:t>shahr-ashob</a:t>
            </a:r>
            <a:r>
              <a:rPr lang="fr-FR" dirty="0"/>
              <a:t>, ce coupable littéraire est écarté. Les patrons de l’époque sont cités, ce qui oriente ce poème vers l’histoire, en plus des références explicites du montreur de l’ours par exemple ou encore les discussions des élites réunis chez le bouquiniste dans la pièce Agra bazar.</a:t>
            </a:r>
          </a:p>
          <a:p>
            <a:r>
              <a:rPr lang="fr-FR" dirty="0"/>
              <a:t>La dimension nostalgique permet de dépasser le repliement sur soi-même de chaque image fournie par la mémoire poétique. Leur consonance est cet espace extratemporel ou l’homme se libère pleinement de l’emprise de la fonctionnalité, ou la transfiguration imagière de l’univers coïncide avec son destin. Ce destin est celui du recréateur du monde, du poète.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36</a:t>
            </a:fld>
            <a:endParaRPr lang="fr-FR"/>
          </a:p>
        </p:txBody>
      </p:sp>
    </p:spTree>
    <p:extLst>
      <p:ext uri="{BB962C8B-B14F-4D97-AF65-F5344CB8AC3E}">
        <p14:creationId xmlns:p14="http://schemas.microsoft.com/office/powerpoint/2010/main" val="1090382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r>
              <a:rPr lang="fr-FR" dirty="0"/>
              <a:t>Pour reprendre la conversation chez le bouquiniste sur la place du marché, voici quelques citations explicites à ce propos :</a:t>
            </a:r>
          </a:p>
          <a:p>
            <a:pPr marL="360000" indent="-360000">
              <a:spcBef>
                <a:spcPts val="0"/>
              </a:spcBef>
              <a:buAutoNum type="arabicPeriod"/>
            </a:pPr>
            <a:r>
              <a:rPr lang="fr-FR" dirty="0"/>
              <a:t>Niveau de langue</a:t>
            </a:r>
          </a:p>
          <a:p>
            <a:pPr marL="360000" indent="-360000">
              <a:spcBef>
                <a:spcPts val="0"/>
              </a:spcBef>
              <a:buAutoNum type="arabicPeriod"/>
            </a:pPr>
            <a:r>
              <a:rPr lang="fr-FR" dirty="0"/>
              <a:t>Mépris pour le petit peuple et de ses chantres (Nazir explicitement mentionné)</a:t>
            </a:r>
          </a:p>
          <a:p>
            <a:pPr marL="360000" indent="-360000">
              <a:spcBef>
                <a:spcPts val="0"/>
              </a:spcBef>
              <a:buAutoNum type="arabicPeriod"/>
            </a:pPr>
            <a:r>
              <a:rPr lang="fr-FR" dirty="0"/>
              <a:t>Abaissement du niveau de la langue et la littérature</a:t>
            </a:r>
          </a:p>
          <a:p>
            <a:pPr marL="360000" indent="-360000"/>
            <a:r>
              <a:rPr lang="fr-FR" dirty="0"/>
              <a:t>Biographe</a:t>
            </a:r>
            <a:br>
              <a:rPr lang="fr-FR" dirty="0"/>
            </a:br>
            <a:r>
              <a:rPr lang="fr-FR" i="1" dirty="0"/>
              <a:t>Je ne voudrais pas m’écorcher la langue en parlant avec pareille populace !</a:t>
            </a:r>
          </a:p>
          <a:p>
            <a:pPr marL="360000" indent="-360000"/>
            <a:r>
              <a:rPr lang="fr-FR" dirty="0"/>
              <a:t>Bouquiniste</a:t>
            </a:r>
            <a:br>
              <a:rPr lang="fr-FR" dirty="0"/>
            </a:br>
            <a:r>
              <a:rPr lang="fr-FR" i="1" dirty="0"/>
              <a:t>J’ai entendu dire que Maître Mir voyageant avec un passager de Delhi à Lucknow est resté muet tout le long de peur de se polluer la langue.</a:t>
            </a:r>
          </a:p>
          <a:p>
            <a:pPr marL="360000" indent="-360000"/>
            <a:r>
              <a:rPr lang="fr-FR" dirty="0"/>
              <a:t>Biographe</a:t>
            </a:r>
            <a:br>
              <a:rPr lang="fr-FR" dirty="0"/>
            </a:br>
            <a:r>
              <a:rPr lang="fr-FR" i="1" dirty="0"/>
              <a:t>Tenez Monsieur, on raconte même qu’une traduction de l’écriture sainte du Coran vient de paraître en ourdou !</a:t>
            </a:r>
          </a:p>
          <a:p>
            <a:pPr marL="360000" indent="-360000"/>
            <a:r>
              <a:rPr lang="fr-FR" dirty="0"/>
              <a:t>Bouquiniste</a:t>
            </a:r>
            <a:br>
              <a:rPr lang="fr-FR" dirty="0"/>
            </a:br>
            <a:r>
              <a:rPr lang="fr-FR" i="1" dirty="0"/>
              <a:t>Hélas, dans quel monde vivons-nous ? Regardez comment tous les textes classiques persans disparaissent des rayons des libraires !</a:t>
            </a:r>
          </a:p>
          <a:p>
            <a:pPr marL="360000" indent="-360000"/>
            <a:r>
              <a:rPr lang="fr-FR" dirty="0"/>
              <a:t>Bouquiniste</a:t>
            </a:r>
            <a:br>
              <a:rPr lang="fr-FR" dirty="0"/>
            </a:br>
            <a:r>
              <a:rPr lang="fr-FR" i="1" dirty="0"/>
              <a:t>Entre nous, est-ce que des gens comme vous et moi, nous lirions la poésie de Nazir !</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37</a:t>
            </a:fld>
            <a:endParaRPr lang="fr-FR"/>
          </a:p>
        </p:txBody>
      </p:sp>
    </p:spTree>
    <p:extLst>
      <p:ext uri="{BB962C8B-B14F-4D97-AF65-F5344CB8AC3E}">
        <p14:creationId xmlns:p14="http://schemas.microsoft.com/office/powerpoint/2010/main" val="1122381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r>
              <a:rPr lang="fr-FR" dirty="0"/>
              <a:t>Ce tableau synthétise quelques passages relatifs au regrets de faits historiques dans la bouche de quelques personnages de statut différent (montreur de singe, bouquiniste et sa clique).</a:t>
            </a:r>
          </a:p>
          <a:p>
            <a:pPr algn="ctr"/>
            <a:r>
              <a:rPr lang="fr-FR" dirty="0"/>
              <a:t>_____</a:t>
            </a:r>
          </a:p>
          <a:p>
            <a:pPr marL="360000" indent="-360000"/>
            <a:r>
              <a:rPr lang="fr-FR" dirty="0"/>
              <a:t>Admirateur (parlant du poète Mir </a:t>
            </a:r>
            <a:r>
              <a:rPr lang="fr-FR" dirty="0" err="1"/>
              <a:t>Taqi</a:t>
            </a:r>
            <a:r>
              <a:rPr lang="fr-FR" dirty="0"/>
              <a:t> Mir)</a:t>
            </a:r>
            <a:br>
              <a:rPr lang="fr-FR" dirty="0"/>
            </a:br>
            <a:r>
              <a:rPr lang="fr-FR" i="1" dirty="0"/>
              <a:t>Avec tout ce qu’il a traversé ! Ici, dans cette ville, il a été trahi par les siens. Il a dû quitter sa maison, quitter sa patrie. Il a dû quitter Dehli, qui à une époque, était un refuge doré pour les poètes et les gens de grand talent. Il a erré de porte en porte. Il a assisté aux attaques des Tartares et des Perses, il a vécu l’oppression des Afghans, des </a:t>
            </a:r>
            <a:r>
              <a:rPr lang="fr-FR" i="1" dirty="0" err="1"/>
              <a:t>Rouhélas</a:t>
            </a:r>
            <a:r>
              <a:rPr lang="fr-FR" i="1" dirty="0"/>
              <a:t>, des Rajpoutes, des clans Jâts et des Marathis. À Dehli, tous les jours, il a vu couler des fleuves de sang et des têtes humaines flotter comme des bols d’offrandes sur l’eau.</a:t>
            </a:r>
          </a:p>
          <a:p>
            <a:pPr marL="360000" indent="-360000"/>
            <a:r>
              <a:rPr lang="fr-FR" dirty="0"/>
              <a:t>Le bouquiniste</a:t>
            </a:r>
            <a:br>
              <a:rPr lang="fr-FR" dirty="0"/>
            </a:br>
            <a:r>
              <a:rPr lang="fr-FR" i="1" dirty="0"/>
              <a:t>Vous dites vrai ! C’est une bien triste époque ! Pour moi, ce n’est plus le sultanat Moghol. C’est comme si des centaines de chats et de chiens avaient attaqué un lion féroce. Le voyant épuisé et impuissant, dans le ciel les vautours et rapaces se sont rassemblés, et à coups de bec, ils le déchiquettent. Et voilà, le lion ne peut ni cesser de souffrir ni mourir !</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38</a:t>
            </a:fld>
            <a:endParaRPr lang="fr-FR"/>
          </a:p>
        </p:txBody>
      </p:sp>
    </p:spTree>
    <p:extLst>
      <p:ext uri="{BB962C8B-B14F-4D97-AF65-F5344CB8AC3E}">
        <p14:creationId xmlns:p14="http://schemas.microsoft.com/office/powerpoint/2010/main" val="3621753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r>
              <a:rPr lang="fr-FR" dirty="0"/>
              <a:t>La conception de la poétique de la nostalgie permet ainsi d’éviter la parcellisation de l’œuvre de NA en une série de domaines de la réalité ou l’auteur fait intrusion comme s’il suivait quelque lubie subjective. Habib </a:t>
            </a:r>
            <a:r>
              <a:rPr lang="fr-FR" dirty="0" err="1"/>
              <a:t>Tanvir</a:t>
            </a:r>
            <a:r>
              <a:rPr lang="fr-FR" dirty="0"/>
              <a:t> prend le relai de NA pour nous raconter la ville d’Agra dans cette pièce : le milieu urbain du Nord de l’Inde est à la charnière de deux siècles. Mais leur rapprochement paraît impensable, presque sacrilège. Car ce qu’on compare dans ce cas ce sont deux extrémités de l’univers poético-philosophique, deux moments opposés du processus de la transfiguration imagière : le vécu prive de toute possibilité de dépassement, le vécu-condition et, d’autre part, le vécu esthétisé qui s’enrichit, tout au long de la narration, des nouvelles consonances nostalgiques.</a:t>
            </a:r>
          </a:p>
          <a:p>
            <a:r>
              <a:rPr lang="fr-FR" dirty="0"/>
              <a:t>La conception de la poétique de la nostalgie permet enfin d’étendre cette approche syncrétique à l’étude du style de NA adapté pour la scène par le dramaturge HT pour s’adresser au public du 20e siècle (AB a été joué pour la première fois à new Delhi en 1954).</a:t>
            </a:r>
          </a:p>
          <a:p>
            <a:r>
              <a:rPr lang="fr-FR" dirty="0"/>
              <a:t>L’écriture de NA via HT n’est plus considérée comme un ingénieux et brillant exercice d’expressivité, tel un efficace outil extérieur à la matière brute de la réalité perçue.</a:t>
            </a:r>
          </a:p>
          <a:p>
            <a:r>
              <a:rPr lang="fr-FR" dirty="0"/>
              <a:t>Le clivage entre l’objet à décrire et l’art de décrire est aboli : l’objet esthétique (le vécu et les diverses formes de son dépassement) et l’ensemble des phénomènes d’expression sont examinés au sein de la transfiguration imagière, comme deux aspects indissolubles de l’image.</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39</a:t>
            </a:fld>
            <a:endParaRPr lang="fr-FR"/>
          </a:p>
        </p:txBody>
      </p:sp>
    </p:spTree>
    <p:extLst>
      <p:ext uri="{BB962C8B-B14F-4D97-AF65-F5344CB8AC3E}">
        <p14:creationId xmlns:p14="http://schemas.microsoft.com/office/powerpoint/2010/main" val="3426852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4</a:t>
            </a:fld>
            <a:endParaRPr lang="fr-FR"/>
          </a:p>
        </p:txBody>
      </p:sp>
    </p:spTree>
    <p:extLst>
      <p:ext uri="{BB962C8B-B14F-4D97-AF65-F5344CB8AC3E}">
        <p14:creationId xmlns:p14="http://schemas.microsoft.com/office/powerpoint/2010/main" val="3520004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40</a:t>
            </a:fld>
            <a:endParaRPr lang="fr-FR"/>
          </a:p>
        </p:txBody>
      </p:sp>
    </p:spTree>
    <p:extLst>
      <p:ext uri="{BB962C8B-B14F-4D97-AF65-F5344CB8AC3E}">
        <p14:creationId xmlns:p14="http://schemas.microsoft.com/office/powerpoint/2010/main" val="1006022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41</a:t>
            </a:fld>
            <a:endParaRPr lang="fr-FR"/>
          </a:p>
        </p:txBody>
      </p:sp>
    </p:spTree>
    <p:extLst>
      <p:ext uri="{BB962C8B-B14F-4D97-AF65-F5344CB8AC3E}">
        <p14:creationId xmlns:p14="http://schemas.microsoft.com/office/powerpoint/2010/main" val="343267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Habib Ahmed Khan (ou « </a:t>
            </a:r>
            <a:r>
              <a:rPr lang="fr-FR" dirty="0" err="1"/>
              <a:t>Tanvir</a:t>
            </a:r>
            <a:r>
              <a:rPr lang="fr-FR" dirty="0"/>
              <a:t> », son nom de plume) est né à Raipur </a:t>
            </a:r>
            <a:r>
              <a:rPr lang="fr-FR"/>
              <a:t>dans l’État </a:t>
            </a:r>
            <a:r>
              <a:rPr lang="fr-FR" dirty="0"/>
              <a:t>du </a:t>
            </a:r>
            <a:r>
              <a:rPr lang="fr-FR" dirty="0" err="1"/>
              <a:t>Madhya</a:t>
            </a:r>
            <a:r>
              <a:rPr lang="fr-FR" dirty="0"/>
              <a:t> Pradesh en 1923. Il est de confession musulmane.</a:t>
            </a:r>
          </a:p>
          <a:p>
            <a:r>
              <a:rPr lang="fr-FR" dirty="0"/>
              <a:t>Enfant, il se rendait souvent dans les villages alentour rencontrer les habitants et écouter leurs chants. Ces </a:t>
            </a:r>
            <a:r>
              <a:rPr lang="fr-FR"/>
              <a:t>mélodies l’ont </a:t>
            </a:r>
            <a:r>
              <a:rPr lang="fr-FR" dirty="0"/>
              <a:t>durablement marqué et inspiré</a:t>
            </a:r>
            <a:r>
              <a:rPr lang="fr-FR"/>
              <a:t>. D’ailleurs</a:t>
            </a:r>
            <a:r>
              <a:rPr lang="fr-FR" dirty="0"/>
              <a:t>, on en retrouve certaines dans son écriture théâtrale.</a:t>
            </a:r>
          </a:p>
          <a:p>
            <a:r>
              <a:rPr lang="fr-FR" dirty="0"/>
              <a:t>Habib </a:t>
            </a:r>
            <a:r>
              <a:rPr lang="fr-FR" dirty="0" err="1"/>
              <a:t>Tanvir</a:t>
            </a:r>
            <a:r>
              <a:rPr lang="fr-FR" dirty="0"/>
              <a:t> et le </a:t>
            </a:r>
            <a:r>
              <a:rPr lang="fr-FR" dirty="0" err="1"/>
              <a:t>Nayā</a:t>
            </a:r>
            <a:r>
              <a:rPr lang="fr-FR" dirty="0"/>
              <a:t> </a:t>
            </a:r>
            <a:r>
              <a:rPr lang="fr-FR" dirty="0" err="1"/>
              <a:t>Theatre</a:t>
            </a:r>
            <a:r>
              <a:rPr lang="fr-FR" dirty="0"/>
              <a:t> (Théâtre nouveau, troupe fondée à Bhopal en 1959) sont deux noms indissociables qui ont profondément signé le théâtre contemporain indien.</a:t>
            </a:r>
          </a:p>
          <a:p>
            <a:endParaRPr lang="fr-FR" dirty="0"/>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5</a:t>
            </a:fld>
            <a:endParaRPr lang="fr-FR"/>
          </a:p>
        </p:txBody>
      </p:sp>
    </p:spTree>
    <p:extLst>
      <p:ext uri="{BB962C8B-B14F-4D97-AF65-F5344CB8AC3E}">
        <p14:creationId xmlns:p14="http://schemas.microsoft.com/office/powerpoint/2010/main" val="2227221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err="1"/>
              <a:t>Tanvir</a:t>
            </a:r>
            <a:r>
              <a:rPr lang="fr-FR" dirty="0"/>
              <a:t> était poète (ghazal, </a:t>
            </a:r>
            <a:r>
              <a:rPr lang="fr-FR" dirty="0" err="1"/>
              <a:t>nazm</a:t>
            </a:r>
            <a:r>
              <a:rPr lang="fr-FR" dirty="0"/>
              <a:t>, </a:t>
            </a:r>
            <a:r>
              <a:rPr lang="fr-FR" dirty="0" err="1"/>
              <a:t>sher</a:t>
            </a:r>
            <a:r>
              <a:rPr lang="fr-FR" dirty="0"/>
              <a:t>), metteur en scène et acteur, mais en Inde il est surtout connu pour ses pièces de théâtre dont les plus célèbres sont : </a:t>
            </a:r>
            <a:r>
              <a:rPr lang="fr-FR" dirty="0" err="1"/>
              <a:t>Āgrā</a:t>
            </a:r>
            <a:r>
              <a:rPr lang="fr-FR" dirty="0"/>
              <a:t> </a:t>
            </a:r>
            <a:r>
              <a:rPr lang="fr-FR" dirty="0" err="1"/>
              <a:t>bāzār</a:t>
            </a:r>
            <a:r>
              <a:rPr lang="fr-FR" dirty="0"/>
              <a:t> (1954), </a:t>
            </a:r>
            <a:r>
              <a:rPr lang="fr-FR" dirty="0" err="1"/>
              <a:t>miṭṭī</a:t>
            </a:r>
            <a:r>
              <a:rPr lang="fr-FR" dirty="0"/>
              <a:t> </a:t>
            </a:r>
            <a:r>
              <a:rPr lang="fr-FR" dirty="0" err="1"/>
              <a:t>kī</a:t>
            </a:r>
            <a:r>
              <a:rPr lang="fr-FR" dirty="0"/>
              <a:t> </a:t>
            </a:r>
            <a:r>
              <a:rPr lang="fr-FR" dirty="0" err="1"/>
              <a:t>gāḍī</a:t>
            </a:r>
            <a:r>
              <a:rPr lang="fr-FR" dirty="0"/>
              <a:t> (Le chariot en terre cuite, 1958) et </a:t>
            </a:r>
            <a:r>
              <a:rPr lang="fr-FR" dirty="0" err="1"/>
              <a:t>Carandās</a:t>
            </a:r>
            <a:r>
              <a:rPr lang="fr-FR" dirty="0"/>
              <a:t> cor (</a:t>
            </a:r>
            <a:r>
              <a:rPr lang="fr-FR" dirty="0" err="1"/>
              <a:t>Charandas</a:t>
            </a:r>
            <a:r>
              <a:rPr lang="fr-FR" dirty="0"/>
              <a:t> le voleur, 1975) pour ne citer que </a:t>
            </a:r>
            <a:r>
              <a:rPr lang="fr-FR"/>
              <a:t>3 d’entre </a:t>
            </a:r>
            <a:r>
              <a:rPr lang="fr-FR" dirty="0"/>
              <a:t>elles.</a:t>
            </a:r>
          </a:p>
          <a:p>
            <a:r>
              <a:rPr lang="fr-FR" dirty="0"/>
              <a:t>La caractéristique </a:t>
            </a:r>
            <a:r>
              <a:rPr lang="fr-FR"/>
              <a:t>de l’écriture </a:t>
            </a:r>
            <a:r>
              <a:rPr lang="fr-FR" dirty="0"/>
              <a:t>du théâtre de </a:t>
            </a:r>
            <a:r>
              <a:rPr lang="fr-FR" dirty="0" err="1"/>
              <a:t>Tanvir</a:t>
            </a:r>
            <a:r>
              <a:rPr lang="fr-FR" dirty="0"/>
              <a:t> réside dans sa forme </a:t>
            </a:r>
            <a:r>
              <a:rPr lang="fr-FR"/>
              <a:t>: l’auteur </a:t>
            </a:r>
            <a:r>
              <a:rPr lang="fr-FR" dirty="0"/>
              <a:t>montre comment le théâtre indien peut combiner simultanément des aspects traditionnels populaires et contemporains.</a:t>
            </a:r>
          </a:p>
          <a:p>
            <a:r>
              <a:rPr lang="fr-FR" dirty="0"/>
              <a:t>Ses </a:t>
            </a:r>
            <a:r>
              <a:rPr lang="fr-FR"/>
              <a:t>œuvres s’inspirent </a:t>
            </a:r>
            <a:r>
              <a:rPr lang="fr-FR" dirty="0"/>
              <a:t>des ressorts et </a:t>
            </a:r>
            <a:r>
              <a:rPr lang="fr-FR"/>
              <a:t>de l’énergie </a:t>
            </a:r>
            <a:r>
              <a:rPr lang="fr-FR" dirty="0"/>
              <a:t>des représentations folkloriques et il les adapte pour un public urbain dans une perspective laïque et démocratique.</a:t>
            </a:r>
          </a:p>
          <a:p>
            <a:r>
              <a:rPr lang="fr-FR" dirty="0"/>
              <a:t>En conséquence, ses pièces sont aussi provocantes que divertissantes. Au cours des cinq </a:t>
            </a:r>
            <a:r>
              <a:rPr lang="fr-FR"/>
              <a:t>décennies qu’il </a:t>
            </a:r>
            <a:r>
              <a:rPr lang="fr-FR" dirty="0"/>
              <a:t>consacra au théâtre, </a:t>
            </a:r>
            <a:r>
              <a:rPr lang="fr-FR" dirty="0" err="1"/>
              <a:t>Tanvir</a:t>
            </a:r>
            <a:r>
              <a:rPr lang="fr-FR" dirty="0"/>
              <a:t> a mis en scène des productions théâtrales mémorables comme </a:t>
            </a:r>
            <a:r>
              <a:rPr lang="fr-FR" dirty="0" err="1"/>
              <a:t>Āgrā</a:t>
            </a:r>
            <a:r>
              <a:rPr lang="fr-FR" dirty="0"/>
              <a:t> </a:t>
            </a:r>
            <a:r>
              <a:rPr lang="fr-FR" dirty="0" err="1"/>
              <a:t>bāzār</a:t>
            </a:r>
            <a:r>
              <a:rPr lang="fr-FR" dirty="0"/>
              <a:t> (1954), </a:t>
            </a:r>
            <a:r>
              <a:rPr lang="fr-FR" dirty="0" err="1"/>
              <a:t>miṭṭī</a:t>
            </a:r>
            <a:r>
              <a:rPr lang="fr-FR" dirty="0"/>
              <a:t> </a:t>
            </a:r>
            <a:r>
              <a:rPr lang="fr-FR" dirty="0" err="1"/>
              <a:t>kī</a:t>
            </a:r>
            <a:r>
              <a:rPr lang="fr-FR" dirty="0"/>
              <a:t> </a:t>
            </a:r>
            <a:r>
              <a:rPr lang="fr-FR" dirty="0" err="1"/>
              <a:t>gāḍī</a:t>
            </a:r>
            <a:r>
              <a:rPr lang="fr-FR" dirty="0"/>
              <a:t> (1958), </a:t>
            </a:r>
            <a:r>
              <a:rPr lang="fr-FR" dirty="0" err="1"/>
              <a:t>gāon</a:t>
            </a:r>
            <a:r>
              <a:rPr lang="fr-FR" dirty="0"/>
              <a:t> </a:t>
            </a:r>
            <a:r>
              <a:rPr lang="fr-FR" dirty="0" err="1"/>
              <a:t>kā</a:t>
            </a:r>
            <a:r>
              <a:rPr lang="fr-FR" dirty="0"/>
              <a:t> </a:t>
            </a:r>
            <a:r>
              <a:rPr lang="fr-FR" dirty="0" err="1"/>
              <a:t>nām</a:t>
            </a:r>
            <a:r>
              <a:rPr lang="fr-FR" dirty="0"/>
              <a:t> </a:t>
            </a:r>
            <a:r>
              <a:rPr lang="fr-FR" dirty="0" err="1"/>
              <a:t>sasurāl</a:t>
            </a:r>
            <a:r>
              <a:rPr lang="fr-FR" dirty="0"/>
              <a:t>, mor </a:t>
            </a:r>
            <a:r>
              <a:rPr lang="fr-FR" dirty="0" err="1"/>
              <a:t>nām</a:t>
            </a:r>
            <a:r>
              <a:rPr lang="fr-FR" dirty="0"/>
              <a:t> </a:t>
            </a:r>
            <a:r>
              <a:rPr lang="fr-FR" dirty="0" err="1"/>
              <a:t>dāmād</a:t>
            </a:r>
            <a:r>
              <a:rPr lang="fr-FR" dirty="0"/>
              <a:t> (1973), </a:t>
            </a:r>
            <a:r>
              <a:rPr lang="fr-FR" dirty="0" err="1"/>
              <a:t>Carandās</a:t>
            </a:r>
            <a:r>
              <a:rPr lang="fr-FR" dirty="0"/>
              <a:t> cor (1975), </a:t>
            </a:r>
            <a:r>
              <a:rPr lang="fr-FR" dirty="0" err="1"/>
              <a:t>jisne</a:t>
            </a:r>
            <a:r>
              <a:rPr lang="fr-FR" dirty="0"/>
              <a:t> Lahore </a:t>
            </a:r>
            <a:r>
              <a:rPr lang="fr-FR" dirty="0" err="1"/>
              <a:t>nī</a:t>
            </a:r>
            <a:r>
              <a:rPr lang="fr-FR" dirty="0"/>
              <a:t> </a:t>
            </a:r>
            <a:r>
              <a:rPr lang="fr-FR" dirty="0" err="1"/>
              <a:t>dekhiyā</a:t>
            </a:r>
            <a:r>
              <a:rPr lang="fr-FR" dirty="0"/>
              <a:t> (1990), et </a:t>
            </a:r>
            <a:r>
              <a:rPr lang="fr-FR" dirty="0" err="1"/>
              <a:t>rājarakt</a:t>
            </a:r>
            <a:r>
              <a:rPr lang="fr-FR" dirty="0"/>
              <a:t> (2006), dont beaucoup sont </a:t>
            </a:r>
            <a:r>
              <a:rPr lang="fr-FR"/>
              <a:t>reconnues aujourd’hui </a:t>
            </a:r>
            <a:r>
              <a:rPr lang="fr-FR" dirty="0"/>
              <a:t>comme des classiques de la scène indienne contemporaine.</a:t>
            </a:r>
          </a:p>
          <a:p>
            <a:endParaRPr lang="fr-FR" dirty="0"/>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6</a:t>
            </a:fld>
            <a:endParaRPr lang="fr-FR"/>
          </a:p>
        </p:txBody>
      </p:sp>
    </p:spTree>
    <p:extLst>
      <p:ext uri="{BB962C8B-B14F-4D97-AF65-F5344CB8AC3E}">
        <p14:creationId xmlns:p14="http://schemas.microsoft.com/office/powerpoint/2010/main" val="196868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dirty="0"/>
              <a:t>Le </a:t>
            </a:r>
            <a:r>
              <a:rPr lang="fr-FR" dirty="0" err="1"/>
              <a:t>Nayā</a:t>
            </a:r>
            <a:r>
              <a:rPr lang="fr-FR" dirty="0"/>
              <a:t> </a:t>
            </a:r>
            <a:r>
              <a:rPr lang="fr-FR" dirty="0" err="1"/>
              <a:t>Theatre</a:t>
            </a:r>
            <a:r>
              <a:rPr lang="fr-FR" dirty="0"/>
              <a:t>, sous son impulsion, multiplia les expériences, choisissant de représenter des satires sociales, transposant des éléments traditionnels dans des réalisations modernes ou, dans le théâtre rural, utilisant la pantomime, cherchant à établir un contact direct avec le public.</a:t>
            </a:r>
          </a:p>
          <a:p>
            <a:r>
              <a:rPr lang="fr-FR" dirty="0"/>
              <a:t>Pour transmettre son message, </a:t>
            </a:r>
            <a:r>
              <a:rPr lang="fr-FR" dirty="0" err="1"/>
              <a:t>Tanvir</a:t>
            </a:r>
            <a:r>
              <a:rPr lang="fr-FR" dirty="0"/>
              <a:t> a </a:t>
            </a:r>
            <a:r>
              <a:rPr lang="fr-FR"/>
              <a:t>eu l’idée </a:t>
            </a:r>
            <a:r>
              <a:rPr lang="fr-FR" dirty="0"/>
              <a:t>ingénieuse de procurer à sa troupe une activité itinérante en utilisant un camion se transformant en scène. Il a pu offrir ainsi, en quarante jours, trente-deux représentations de la pièce Chambre du peuple du roi du ciel Indra (Indra </a:t>
            </a:r>
            <a:r>
              <a:rPr lang="fr-FR" dirty="0" err="1"/>
              <a:t>lok</a:t>
            </a:r>
            <a:r>
              <a:rPr lang="fr-FR" dirty="0"/>
              <a:t> </a:t>
            </a:r>
            <a:r>
              <a:rPr lang="fr-FR" dirty="0" err="1"/>
              <a:t>sabhā</a:t>
            </a:r>
            <a:r>
              <a:rPr lang="fr-FR" dirty="0"/>
              <a:t>) dans trente-deux localités différentes et </a:t>
            </a:r>
            <a:r>
              <a:rPr lang="fr-FR"/>
              <a:t>réunir d’immenses </a:t>
            </a:r>
            <a:r>
              <a:rPr lang="fr-FR" dirty="0"/>
              <a:t>auditoires.</a:t>
            </a:r>
          </a:p>
          <a:p>
            <a:r>
              <a:rPr lang="fr-FR" dirty="0"/>
              <a:t>Il est mort en juin 2009.</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7</a:t>
            </a:fld>
            <a:endParaRPr lang="fr-FR"/>
          </a:p>
        </p:txBody>
      </p:sp>
    </p:spTree>
    <p:extLst>
      <p:ext uri="{BB962C8B-B14F-4D97-AF65-F5344CB8AC3E}">
        <p14:creationId xmlns:p14="http://schemas.microsoft.com/office/powerpoint/2010/main" val="3739262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03225"/>
            <a:ext cx="6140450" cy="3454400"/>
          </a:xfrm>
        </p:spPr>
      </p:sp>
      <p:sp>
        <p:nvSpPr>
          <p:cNvPr id="3" name="Espace réservé des notes 2"/>
          <p:cNvSpPr>
            <a:spLocks noGrp="1"/>
          </p:cNvSpPr>
          <p:nvPr>
            <p:ph type="body" idx="1"/>
          </p:nvPr>
        </p:nvSpPr>
        <p:spPr/>
        <p:txBody>
          <a:bodyPr/>
          <a:lstStyle/>
          <a:p>
            <a:r>
              <a:rPr lang="fr-FR" sz="1400" kern="1200" dirty="0">
                <a:solidFill>
                  <a:schemeClr val="tx1"/>
                </a:solidFill>
                <a:effectLst/>
                <a:latin typeface="+mn-lt"/>
                <a:ea typeface="+mn-ea"/>
                <a:cs typeface="+mn-cs"/>
              </a:rPr>
              <a:t>C’est en 1954 que Habib </a:t>
            </a:r>
            <a:r>
              <a:rPr lang="fr-FR" sz="1400" kern="1200" dirty="0" err="1">
                <a:solidFill>
                  <a:schemeClr val="tx1"/>
                </a:solidFill>
                <a:effectLst/>
                <a:latin typeface="+mn-lt"/>
                <a:ea typeface="+mn-ea"/>
                <a:cs typeface="+mn-cs"/>
              </a:rPr>
              <a:t>Tanvir</a:t>
            </a:r>
            <a:r>
              <a:rPr lang="fr-FR" sz="1400" kern="1200" dirty="0">
                <a:solidFill>
                  <a:schemeClr val="tx1"/>
                </a:solidFill>
                <a:effectLst/>
                <a:latin typeface="+mn-lt"/>
                <a:ea typeface="+mn-ea"/>
                <a:cs typeface="+mn-cs"/>
              </a:rPr>
              <a:t> écrit et produit </a:t>
            </a:r>
            <a:r>
              <a:rPr lang="fr-FR" sz="1400" kern="1200" dirty="0" err="1">
                <a:solidFill>
                  <a:schemeClr val="tx1"/>
                </a:solidFill>
                <a:effectLst/>
                <a:latin typeface="+mn-lt"/>
                <a:ea typeface="+mn-ea"/>
                <a:cs typeface="+mn-cs"/>
              </a:rPr>
              <a:t>Āgrā</a:t>
            </a:r>
            <a:r>
              <a:rPr lang="fr-FR" sz="1400" kern="1200" dirty="0">
                <a:solidFill>
                  <a:schemeClr val="tx1"/>
                </a:solidFill>
                <a:effectLst/>
                <a:latin typeface="+mn-lt"/>
                <a:ea typeface="+mn-ea"/>
                <a:cs typeface="+mn-cs"/>
              </a:rPr>
              <a:t> </a:t>
            </a:r>
            <a:r>
              <a:rPr lang="fr-FR" sz="1400" kern="1200" dirty="0" err="1">
                <a:solidFill>
                  <a:schemeClr val="tx1"/>
                </a:solidFill>
                <a:effectLst/>
                <a:latin typeface="+mn-lt"/>
                <a:ea typeface="+mn-ea"/>
                <a:cs typeface="+mn-cs"/>
              </a:rPr>
              <a:t>bāzār</a:t>
            </a:r>
            <a:r>
              <a:rPr lang="fr-FR" sz="1400" kern="1200" dirty="0">
                <a:solidFill>
                  <a:schemeClr val="tx1"/>
                </a:solidFill>
                <a:effectLst/>
                <a:latin typeface="+mn-lt"/>
                <a:ea typeface="+mn-ea"/>
                <a:cs typeface="+mn-cs"/>
              </a:rPr>
              <a:t> (commande de l’université </a:t>
            </a:r>
            <a:r>
              <a:rPr lang="fr-FR" sz="1400" kern="1200" dirty="0" err="1">
                <a:solidFill>
                  <a:schemeClr val="tx1"/>
                </a:solidFill>
                <a:effectLst/>
                <a:latin typeface="+mn-lt"/>
                <a:ea typeface="+mn-ea"/>
                <a:cs typeface="+mn-cs"/>
              </a:rPr>
              <a:t>Jamiya</a:t>
            </a:r>
            <a:r>
              <a:rPr lang="fr-FR" sz="1400" kern="1200" dirty="0">
                <a:solidFill>
                  <a:schemeClr val="tx1"/>
                </a:solidFill>
                <a:effectLst/>
                <a:latin typeface="+mn-lt"/>
                <a:ea typeface="+mn-ea"/>
                <a:cs typeface="+mn-cs"/>
              </a:rPr>
              <a:t> </a:t>
            </a:r>
            <a:r>
              <a:rPr lang="fr-FR" sz="1400" kern="1200" dirty="0" err="1">
                <a:solidFill>
                  <a:schemeClr val="tx1"/>
                </a:solidFill>
                <a:effectLst/>
                <a:latin typeface="+mn-lt"/>
                <a:ea typeface="+mn-ea"/>
                <a:cs typeface="+mn-cs"/>
              </a:rPr>
              <a:t>Milya</a:t>
            </a:r>
            <a:r>
              <a:rPr lang="fr-FR" sz="1400" kern="1200" dirty="0">
                <a:solidFill>
                  <a:schemeClr val="tx1"/>
                </a:solidFill>
                <a:effectLst/>
                <a:latin typeface="+mn-lt"/>
                <a:ea typeface="+mn-ea"/>
                <a:cs typeface="+mn-cs"/>
              </a:rPr>
              <a:t> qui souhaitait commémorer le poète Nazir </a:t>
            </a:r>
            <a:r>
              <a:rPr lang="fr-FR" sz="1400" kern="1200" dirty="0" err="1">
                <a:solidFill>
                  <a:schemeClr val="tx1"/>
                </a:solidFill>
                <a:effectLst/>
                <a:latin typeface="+mn-lt"/>
                <a:ea typeface="+mn-ea"/>
                <a:cs typeface="+mn-cs"/>
              </a:rPr>
              <a:t>Akbarabadi</a:t>
            </a:r>
            <a:r>
              <a:rPr lang="fr-FR" sz="1400" kern="1200" dirty="0">
                <a:solidFill>
                  <a:schemeClr val="tx1"/>
                </a:solidFill>
                <a:effectLst/>
                <a:latin typeface="+mn-lt"/>
                <a:ea typeface="+mn-ea"/>
                <a:cs typeface="+mn-cs"/>
              </a:rPr>
              <a:t> (env. 1730-1835), contemporain de </a:t>
            </a:r>
            <a:r>
              <a:rPr lang="fr-FR" sz="1400" kern="1200" dirty="0" err="1">
                <a:solidFill>
                  <a:schemeClr val="tx1"/>
                </a:solidFill>
                <a:effectLst/>
                <a:latin typeface="+mn-lt"/>
                <a:ea typeface="+mn-ea"/>
                <a:cs typeface="+mn-cs"/>
              </a:rPr>
              <a:t>Ghalib</a:t>
            </a:r>
            <a:r>
              <a:rPr lang="fr-FR" sz="1400" kern="1200" dirty="0">
                <a:solidFill>
                  <a:schemeClr val="tx1"/>
                </a:solidFill>
                <a:effectLst/>
                <a:latin typeface="+mn-lt"/>
                <a:ea typeface="+mn-ea"/>
                <a:cs typeface="+mn-cs"/>
              </a:rPr>
              <a:t> mais infiniment moins connu, voire ignoré et méprisé par la plupart des spécialistes). </a:t>
            </a:r>
          </a:p>
          <a:p>
            <a:r>
              <a:rPr lang="fr-FR" sz="1400" kern="1200" dirty="0">
                <a:solidFill>
                  <a:schemeClr val="tx1"/>
                </a:solidFill>
                <a:effectLst/>
                <a:latin typeface="+mn-lt"/>
                <a:ea typeface="+mn-ea"/>
                <a:cs typeface="+mn-cs"/>
              </a:rPr>
              <a:t>Il engage des amateurs pour jouer cette pièce : les résidents locaux et les artistes folkloriques du village d’</a:t>
            </a:r>
            <a:r>
              <a:rPr lang="fr-FR" sz="1400" kern="1200" dirty="0" err="1">
                <a:solidFill>
                  <a:schemeClr val="tx1"/>
                </a:solidFill>
                <a:effectLst/>
                <a:latin typeface="+mn-lt"/>
                <a:ea typeface="+mn-ea"/>
                <a:cs typeface="+mn-cs"/>
              </a:rPr>
              <a:t>Okhla</a:t>
            </a:r>
            <a:r>
              <a:rPr lang="fr-FR" sz="1400" kern="1200" dirty="0">
                <a:solidFill>
                  <a:schemeClr val="tx1"/>
                </a:solidFill>
                <a:effectLst/>
                <a:latin typeface="+mn-lt"/>
                <a:ea typeface="+mn-ea"/>
                <a:cs typeface="+mn-cs"/>
              </a:rPr>
              <a:t> ainsi que les étudiants de l’université </a:t>
            </a:r>
            <a:r>
              <a:rPr lang="fr-FR" sz="1400" kern="1200" dirty="0" err="1">
                <a:solidFill>
                  <a:schemeClr val="tx1"/>
                </a:solidFill>
                <a:effectLst/>
                <a:latin typeface="+mn-lt"/>
                <a:ea typeface="+mn-ea"/>
                <a:cs typeface="+mn-cs"/>
              </a:rPr>
              <a:t>Jamia</a:t>
            </a:r>
            <a:r>
              <a:rPr lang="fr-FR" sz="1400" kern="1200" dirty="0">
                <a:solidFill>
                  <a:schemeClr val="tx1"/>
                </a:solidFill>
                <a:effectLst/>
                <a:latin typeface="+mn-lt"/>
                <a:ea typeface="+mn-ea"/>
                <a:cs typeface="+mn-cs"/>
              </a:rPr>
              <a:t> </a:t>
            </a:r>
            <a:r>
              <a:rPr lang="fr-FR" sz="1400" kern="1200" dirty="0" err="1">
                <a:solidFill>
                  <a:schemeClr val="tx1"/>
                </a:solidFill>
                <a:effectLst/>
                <a:latin typeface="+mn-lt"/>
                <a:ea typeface="+mn-ea"/>
                <a:cs typeface="+mn-cs"/>
              </a:rPr>
              <a:t>Millia</a:t>
            </a:r>
            <a:r>
              <a:rPr lang="fr-FR" sz="1400" kern="1200" dirty="0">
                <a:solidFill>
                  <a:schemeClr val="tx1"/>
                </a:solidFill>
                <a:effectLst/>
                <a:latin typeface="+mn-lt"/>
                <a:ea typeface="+mn-ea"/>
                <a:cs typeface="+mn-cs"/>
              </a:rPr>
              <a:t> </a:t>
            </a:r>
            <a:r>
              <a:rPr lang="fr-FR" sz="1400" kern="1200" dirty="0" err="1">
                <a:solidFill>
                  <a:schemeClr val="tx1"/>
                </a:solidFill>
                <a:effectLst/>
                <a:latin typeface="+mn-lt"/>
                <a:ea typeface="+mn-ea"/>
                <a:cs typeface="+mn-cs"/>
              </a:rPr>
              <a:t>Islamia</a:t>
            </a:r>
            <a:r>
              <a:rPr lang="fr-FR" sz="1400" kern="1200" dirty="0">
                <a:solidFill>
                  <a:schemeClr val="tx1"/>
                </a:solidFill>
                <a:effectLst/>
                <a:latin typeface="+mn-lt"/>
                <a:ea typeface="+mn-ea"/>
                <a:cs typeface="+mn-cs"/>
              </a:rPr>
              <a:t> à Delhi. Les représentations ne sont pas données dans un espace confiné, mais plutôt dans un véritable bazar.</a:t>
            </a:r>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8</a:t>
            </a:fld>
            <a:endParaRPr lang="fr-FR"/>
          </a:p>
        </p:txBody>
      </p:sp>
    </p:spTree>
    <p:extLst>
      <p:ext uri="{BB962C8B-B14F-4D97-AF65-F5344CB8AC3E}">
        <p14:creationId xmlns:p14="http://schemas.microsoft.com/office/powerpoint/2010/main" val="2476875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8950" y="360363"/>
            <a:ext cx="6121400" cy="3443287"/>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fr-FR" sz="1400" kern="1200" dirty="0">
                <a:solidFill>
                  <a:schemeClr val="tx1"/>
                </a:solidFill>
                <a:effectLst/>
                <a:latin typeface="+mn-lt"/>
                <a:ea typeface="+mn-ea"/>
                <a:cs typeface="+mn-cs"/>
              </a:rPr>
              <a:t>Au XIXe siècle, dans la ville d’Agra, on déprime. C’est la décadence. L’empire moghol laisse place à la colonisation britannique. Rien ne se vend. Et si déclamer des poèmes vantant la qualité des produits attirait le chaland ?</a:t>
            </a:r>
          </a:p>
          <a:p>
            <a:endParaRPr lang="fr-FR" dirty="0"/>
          </a:p>
        </p:txBody>
      </p:sp>
      <p:sp>
        <p:nvSpPr>
          <p:cNvPr id="4" name="Espace réservé du numéro de diapositive 3"/>
          <p:cNvSpPr>
            <a:spLocks noGrp="1"/>
          </p:cNvSpPr>
          <p:nvPr>
            <p:ph type="sldNum" sz="quarter" idx="5"/>
          </p:nvPr>
        </p:nvSpPr>
        <p:spPr/>
        <p:txBody>
          <a:bodyPr/>
          <a:lstStyle/>
          <a:p>
            <a:fld id="{9943FBBC-F8A4-4DE2-86A5-A4562668A406}" type="slidenum">
              <a:rPr lang="fr-FR" smtClean="0"/>
              <a:t>9</a:t>
            </a:fld>
            <a:endParaRPr lang="fr-FR"/>
          </a:p>
        </p:txBody>
      </p:sp>
    </p:spTree>
    <p:extLst>
      <p:ext uri="{BB962C8B-B14F-4D97-AF65-F5344CB8AC3E}">
        <p14:creationId xmlns:p14="http://schemas.microsoft.com/office/powerpoint/2010/main" val="107862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080000" y="720000"/>
            <a:ext cx="6984000" cy="1800000"/>
          </a:xfrm>
        </p:spPr>
        <p:txBody>
          <a:bodyPr anchor="b">
            <a:normAutofit/>
          </a:bodyPr>
          <a:lstStyle>
            <a:lvl1pPr algn="ctr">
              <a:defRPr sz="4800" baseline="0"/>
            </a:lvl1pPr>
          </a:lstStyle>
          <a:p>
            <a:r>
              <a:rPr lang="fr-FR" dirty="0"/>
              <a:t>Modifiez le style du titre</a:t>
            </a:r>
            <a:endParaRPr lang="en-US" dirty="0"/>
          </a:p>
        </p:txBody>
      </p:sp>
      <p:sp>
        <p:nvSpPr>
          <p:cNvPr id="3" name="Subtitle 2"/>
          <p:cNvSpPr>
            <a:spLocks noGrp="1"/>
          </p:cNvSpPr>
          <p:nvPr>
            <p:ph type="subTitle" idx="1"/>
          </p:nvPr>
        </p:nvSpPr>
        <p:spPr>
          <a:xfrm>
            <a:off x="1080000" y="2701528"/>
            <a:ext cx="6984000" cy="1260000"/>
          </a:xfrm>
        </p:spPr>
        <p:txBody>
          <a:bodyPr anchor="ctr" anchorCtr="1">
            <a:normAutofit/>
          </a:bodyPr>
          <a:lstStyle>
            <a:lvl1pPr marL="0" indent="0" algn="ctr">
              <a:spcBef>
                <a:spcPts val="0"/>
              </a:spcBef>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4" name="Date Placeholder 3"/>
          <p:cNvSpPr>
            <a:spLocks noGrp="1"/>
          </p:cNvSpPr>
          <p:nvPr>
            <p:ph type="dt" sz="half" idx="10"/>
          </p:nvPr>
        </p:nvSpPr>
        <p:spPr/>
        <p:txBody>
          <a:bodyPr/>
          <a:lstStyle/>
          <a:p>
            <a:r>
              <a:rPr lang="fr-FR"/>
              <a:t>Séminaire IrAsia – 6 décembre 2019</a:t>
            </a:r>
          </a:p>
        </p:txBody>
      </p:sp>
      <p:sp>
        <p:nvSpPr>
          <p:cNvPr id="5" name="Footer Placeholder 4"/>
          <p:cNvSpPr>
            <a:spLocks noGrp="1"/>
          </p:cNvSpPr>
          <p:nvPr>
            <p:ph type="ftr" sz="quarter" idx="11"/>
          </p:nvPr>
        </p:nvSpPr>
        <p:spPr/>
        <p:txBody>
          <a:bodyPr/>
          <a:lstStyle/>
          <a:p>
            <a:r>
              <a:rPr lang="fr-FR"/>
              <a:t>La nostalgie dans Agra Bazar</a:t>
            </a:r>
          </a:p>
        </p:txBody>
      </p:sp>
      <p:sp>
        <p:nvSpPr>
          <p:cNvPr id="6" name="Slide Number Placeholder 5"/>
          <p:cNvSpPr>
            <a:spLocks noGrp="1"/>
          </p:cNvSpPr>
          <p:nvPr>
            <p:ph type="sldNum" sz="quarter" idx="12"/>
          </p:nvPr>
        </p:nvSpPr>
        <p:spPr/>
        <p:txBody>
          <a:bodyPr/>
          <a:lstStyle/>
          <a:p>
            <a:fld id="{84C65E61-D2B8-4AC2-A68F-A309726425DC}" type="slidenum">
              <a:rPr lang="fr-FR" smtClean="0"/>
              <a:t>‹N°›</a:t>
            </a:fld>
            <a:endParaRPr lang="fr-FR"/>
          </a:p>
        </p:txBody>
      </p:sp>
    </p:spTree>
    <p:extLst>
      <p:ext uri="{BB962C8B-B14F-4D97-AF65-F5344CB8AC3E}">
        <p14:creationId xmlns:p14="http://schemas.microsoft.com/office/powerpoint/2010/main" val="402099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Séminaire IrAsia – 6 décembre 2019</a:t>
            </a:r>
          </a:p>
        </p:txBody>
      </p:sp>
      <p:sp>
        <p:nvSpPr>
          <p:cNvPr id="5" name="Footer Placeholder 4"/>
          <p:cNvSpPr>
            <a:spLocks noGrp="1"/>
          </p:cNvSpPr>
          <p:nvPr>
            <p:ph type="ftr" sz="quarter" idx="11"/>
          </p:nvPr>
        </p:nvSpPr>
        <p:spPr/>
        <p:txBody>
          <a:bodyPr/>
          <a:lstStyle/>
          <a:p>
            <a:r>
              <a:rPr lang="fr-FR"/>
              <a:t>La nostalgie dans Agra Bazar</a:t>
            </a:r>
          </a:p>
        </p:txBody>
      </p:sp>
      <p:sp>
        <p:nvSpPr>
          <p:cNvPr id="6" name="Slide Number Placeholder 5"/>
          <p:cNvSpPr>
            <a:spLocks noGrp="1"/>
          </p:cNvSpPr>
          <p:nvPr>
            <p:ph type="sldNum" sz="quarter" idx="12"/>
          </p:nvPr>
        </p:nvSpPr>
        <p:spPr/>
        <p:txBody>
          <a:bodyPr/>
          <a:lstStyle/>
          <a:p>
            <a:fld id="{84C65E61-D2B8-4AC2-A68F-A309726425DC}" type="slidenum">
              <a:rPr lang="fr-FR" smtClean="0"/>
              <a:t>‹N°›</a:t>
            </a:fld>
            <a:endParaRPr lang="fr-FR"/>
          </a:p>
        </p:txBody>
      </p:sp>
    </p:spTree>
    <p:extLst>
      <p:ext uri="{BB962C8B-B14F-4D97-AF65-F5344CB8AC3E}">
        <p14:creationId xmlns:p14="http://schemas.microsoft.com/office/powerpoint/2010/main" val="375556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40000" y="1080000"/>
            <a:ext cx="8064000" cy="2160000"/>
          </a:xfrm>
        </p:spPr>
        <p:txBody>
          <a:bodyPr anchor="b">
            <a:normAutofit/>
          </a:bodyPr>
          <a:lstStyle>
            <a:lvl1pPr>
              <a:defRPr sz="4800" baseline="0"/>
            </a:lvl1pPr>
          </a:lstStyle>
          <a:p>
            <a:r>
              <a:rPr lang="fr-FR"/>
              <a:t>Modifiez le style du titre</a:t>
            </a:r>
            <a:endParaRPr lang="en-US" dirty="0"/>
          </a:p>
        </p:txBody>
      </p:sp>
      <p:sp>
        <p:nvSpPr>
          <p:cNvPr id="3" name="Text Placeholder 2"/>
          <p:cNvSpPr>
            <a:spLocks noGrp="1"/>
          </p:cNvSpPr>
          <p:nvPr>
            <p:ph type="body" idx="1"/>
          </p:nvPr>
        </p:nvSpPr>
        <p:spPr>
          <a:xfrm>
            <a:off x="900000" y="3420000"/>
            <a:ext cx="7704000" cy="1080000"/>
          </a:xfrm>
        </p:spPr>
        <p:txBody>
          <a:bodyPr>
            <a:noAutofit/>
          </a:bodyPr>
          <a:lstStyle>
            <a:lvl1pPr marL="0" indent="0">
              <a:buNone/>
              <a:defRPr sz="240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Séminaire IrAsia – 6 décembre 2019</a:t>
            </a:r>
          </a:p>
        </p:txBody>
      </p:sp>
      <p:sp>
        <p:nvSpPr>
          <p:cNvPr id="5" name="Footer Placeholder 4"/>
          <p:cNvSpPr>
            <a:spLocks noGrp="1"/>
          </p:cNvSpPr>
          <p:nvPr>
            <p:ph type="ftr" sz="quarter" idx="11"/>
          </p:nvPr>
        </p:nvSpPr>
        <p:spPr/>
        <p:txBody>
          <a:bodyPr/>
          <a:lstStyle/>
          <a:p>
            <a:r>
              <a:rPr lang="fr-FR"/>
              <a:t>La nostalgie dans Agra Bazar</a:t>
            </a:r>
          </a:p>
        </p:txBody>
      </p:sp>
      <p:sp>
        <p:nvSpPr>
          <p:cNvPr id="6" name="Slide Number Placeholder 5"/>
          <p:cNvSpPr>
            <a:spLocks noGrp="1"/>
          </p:cNvSpPr>
          <p:nvPr>
            <p:ph type="sldNum" sz="quarter" idx="12"/>
          </p:nvPr>
        </p:nvSpPr>
        <p:spPr/>
        <p:txBody>
          <a:bodyPr/>
          <a:lstStyle/>
          <a:p>
            <a:fld id="{84C65E61-D2B8-4AC2-A68F-A309726425DC}" type="slidenum">
              <a:rPr lang="fr-FR" smtClean="0"/>
              <a:t>‹N°›</a:t>
            </a:fld>
            <a:endParaRPr lang="fr-FR"/>
          </a:p>
        </p:txBody>
      </p:sp>
    </p:spTree>
    <p:extLst>
      <p:ext uri="{BB962C8B-B14F-4D97-AF65-F5344CB8AC3E}">
        <p14:creationId xmlns:p14="http://schemas.microsoft.com/office/powerpoint/2010/main" val="180629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2" presetClass="entr" presetSubtype="8" fill="hold" nodeType="after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40000" y="1260000"/>
            <a:ext cx="3960000" cy="3600000"/>
          </a:xfrm>
        </p:spPr>
        <p:txBody>
          <a:bodyPr/>
          <a:lstStyle/>
          <a:p>
            <a:pPr lvl="0"/>
            <a:r>
              <a:rPr lang="fr-FR"/>
              <a:t>Cliquez pour modifier les styles du texte du masque</a:t>
            </a:r>
          </a:p>
          <a:p>
            <a:pPr lvl="1"/>
            <a:r>
              <a:rPr lang="fr-FR"/>
              <a:t>Deuxième niveau</a:t>
            </a:r>
          </a:p>
          <a:p>
            <a:pPr lvl="2"/>
            <a:r>
              <a:rPr lang="fr-FR"/>
              <a:t>Troisième niveau</a:t>
            </a:r>
          </a:p>
        </p:txBody>
      </p:sp>
      <p:sp>
        <p:nvSpPr>
          <p:cNvPr id="4" name="Content Placeholder 3"/>
          <p:cNvSpPr>
            <a:spLocks noGrp="1"/>
          </p:cNvSpPr>
          <p:nvPr>
            <p:ph sz="half" idx="2"/>
          </p:nvPr>
        </p:nvSpPr>
        <p:spPr>
          <a:xfrm>
            <a:off x="4644000" y="1260000"/>
            <a:ext cx="3960000" cy="3600000"/>
          </a:xfrm>
        </p:spPr>
        <p:txBody>
          <a:bodyPr/>
          <a:lstStyle/>
          <a:p>
            <a:pPr lvl="0"/>
            <a:r>
              <a:rPr lang="fr-FR"/>
              <a:t>Cliquez pour modifier les styles du texte du masque</a:t>
            </a:r>
          </a:p>
          <a:p>
            <a:pPr lvl="1"/>
            <a:r>
              <a:rPr lang="fr-FR"/>
              <a:t>Deuxième niveau</a:t>
            </a:r>
          </a:p>
          <a:p>
            <a:pPr lvl="2"/>
            <a:r>
              <a:rPr lang="fr-FR"/>
              <a:t>Troisième niveau</a:t>
            </a:r>
          </a:p>
        </p:txBody>
      </p:sp>
      <p:sp>
        <p:nvSpPr>
          <p:cNvPr id="5" name="Date Placeholder 4"/>
          <p:cNvSpPr>
            <a:spLocks noGrp="1"/>
          </p:cNvSpPr>
          <p:nvPr>
            <p:ph type="dt" sz="half" idx="10"/>
          </p:nvPr>
        </p:nvSpPr>
        <p:spPr/>
        <p:txBody>
          <a:bodyPr/>
          <a:lstStyle/>
          <a:p>
            <a:r>
              <a:rPr lang="fr-FR"/>
              <a:t>Séminaire IrAsia – 6 décembre 2019</a:t>
            </a:r>
          </a:p>
        </p:txBody>
      </p:sp>
      <p:sp>
        <p:nvSpPr>
          <p:cNvPr id="6" name="Footer Placeholder 5"/>
          <p:cNvSpPr>
            <a:spLocks noGrp="1"/>
          </p:cNvSpPr>
          <p:nvPr>
            <p:ph type="ftr" sz="quarter" idx="11"/>
          </p:nvPr>
        </p:nvSpPr>
        <p:spPr/>
        <p:txBody>
          <a:bodyPr/>
          <a:lstStyle/>
          <a:p>
            <a:r>
              <a:rPr lang="fr-FR"/>
              <a:t>La nostalgie dans Agra Bazar</a:t>
            </a:r>
          </a:p>
        </p:txBody>
      </p:sp>
      <p:sp>
        <p:nvSpPr>
          <p:cNvPr id="7" name="Slide Number Placeholder 6"/>
          <p:cNvSpPr>
            <a:spLocks noGrp="1"/>
          </p:cNvSpPr>
          <p:nvPr>
            <p:ph type="sldNum" sz="quarter" idx="12"/>
          </p:nvPr>
        </p:nvSpPr>
        <p:spPr/>
        <p:txBody>
          <a:bodyPr/>
          <a:lstStyle/>
          <a:p>
            <a:fld id="{84C65E61-D2B8-4AC2-A68F-A309726425DC}" type="slidenum">
              <a:rPr lang="fr-FR" smtClean="0"/>
              <a:t>‹N°›</a:t>
            </a:fld>
            <a:endParaRPr lang="fr-FR"/>
          </a:p>
        </p:txBody>
      </p:sp>
    </p:spTree>
    <p:extLst>
      <p:ext uri="{BB962C8B-B14F-4D97-AF65-F5344CB8AC3E}">
        <p14:creationId xmlns:p14="http://schemas.microsoft.com/office/powerpoint/2010/main" val="338851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Séminaire IrAsia – 6 décembre 2019</a:t>
            </a:r>
          </a:p>
        </p:txBody>
      </p:sp>
      <p:sp>
        <p:nvSpPr>
          <p:cNvPr id="4" name="Footer Placeholder 3"/>
          <p:cNvSpPr>
            <a:spLocks noGrp="1"/>
          </p:cNvSpPr>
          <p:nvPr>
            <p:ph type="ftr" sz="quarter" idx="11"/>
          </p:nvPr>
        </p:nvSpPr>
        <p:spPr/>
        <p:txBody>
          <a:bodyPr/>
          <a:lstStyle/>
          <a:p>
            <a:r>
              <a:rPr lang="fr-FR"/>
              <a:t>La nostalgie dans Agra Bazar</a:t>
            </a:r>
          </a:p>
        </p:txBody>
      </p:sp>
      <p:sp>
        <p:nvSpPr>
          <p:cNvPr id="5" name="Slide Number Placeholder 4"/>
          <p:cNvSpPr>
            <a:spLocks noGrp="1"/>
          </p:cNvSpPr>
          <p:nvPr>
            <p:ph type="sldNum" sz="quarter" idx="12"/>
          </p:nvPr>
        </p:nvSpPr>
        <p:spPr/>
        <p:txBody>
          <a:bodyPr/>
          <a:lstStyle/>
          <a:p>
            <a:fld id="{84C65E61-D2B8-4AC2-A68F-A309726425DC}" type="slidenum">
              <a:rPr lang="fr-FR" smtClean="0"/>
              <a:t>‹N°›</a:t>
            </a:fld>
            <a:endParaRPr lang="fr-FR"/>
          </a:p>
        </p:txBody>
      </p:sp>
    </p:spTree>
    <p:extLst>
      <p:ext uri="{BB962C8B-B14F-4D97-AF65-F5344CB8AC3E}">
        <p14:creationId xmlns:p14="http://schemas.microsoft.com/office/powerpoint/2010/main" val="189628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Séminaire IrAsia – 6 décembre 2019</a:t>
            </a:r>
          </a:p>
        </p:txBody>
      </p:sp>
      <p:sp>
        <p:nvSpPr>
          <p:cNvPr id="3" name="Footer Placeholder 2"/>
          <p:cNvSpPr>
            <a:spLocks noGrp="1"/>
          </p:cNvSpPr>
          <p:nvPr>
            <p:ph type="ftr" sz="quarter" idx="11"/>
          </p:nvPr>
        </p:nvSpPr>
        <p:spPr/>
        <p:txBody>
          <a:bodyPr/>
          <a:lstStyle/>
          <a:p>
            <a:r>
              <a:rPr lang="fr-FR"/>
              <a:t>La nostalgie dans Agra Bazar</a:t>
            </a:r>
          </a:p>
        </p:txBody>
      </p:sp>
      <p:sp>
        <p:nvSpPr>
          <p:cNvPr id="4" name="Slide Number Placeholder 3"/>
          <p:cNvSpPr>
            <a:spLocks noGrp="1"/>
          </p:cNvSpPr>
          <p:nvPr>
            <p:ph type="sldNum" sz="quarter" idx="12"/>
          </p:nvPr>
        </p:nvSpPr>
        <p:spPr/>
        <p:txBody>
          <a:bodyPr/>
          <a:lstStyle/>
          <a:p>
            <a:fld id="{84C65E61-D2B8-4AC2-A68F-A309726425DC}" type="slidenum">
              <a:rPr lang="fr-FR" smtClean="0"/>
              <a:t>‹N°›</a:t>
            </a:fld>
            <a:endParaRPr lang="fr-FR"/>
          </a:p>
        </p:txBody>
      </p:sp>
    </p:spTree>
    <p:extLst>
      <p:ext uri="{BB962C8B-B14F-4D97-AF65-F5344CB8AC3E}">
        <p14:creationId xmlns:p14="http://schemas.microsoft.com/office/powerpoint/2010/main" val="249424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2880000" cy="1080000"/>
          </a:xfrm>
        </p:spPr>
        <p:txBody>
          <a:bodyPr anchor="b"/>
          <a:lstStyle>
            <a:lvl1pPr>
              <a:defRPr sz="2400"/>
            </a:lvl1pPr>
          </a:lstStyle>
          <a:p>
            <a:r>
              <a:rPr lang="fr-FR"/>
              <a:t>Modifiez le style du titre</a:t>
            </a:r>
            <a:endParaRPr lang="en-US" dirty="0"/>
          </a:p>
        </p:txBody>
      </p:sp>
      <p:sp>
        <p:nvSpPr>
          <p:cNvPr id="3" name="Picture Placeholder 2"/>
          <p:cNvSpPr>
            <a:spLocks noGrp="1"/>
          </p:cNvSpPr>
          <p:nvPr>
            <p:ph type="pic" idx="1"/>
          </p:nvPr>
        </p:nvSpPr>
        <p:spPr>
          <a:xfrm>
            <a:off x="3600000" y="360000"/>
            <a:ext cx="5004000" cy="4500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dirty="0"/>
              <a:t>Cliquez </a:t>
            </a:r>
            <a:r>
              <a:rPr lang="fr-FR"/>
              <a:t>sur l'icône </a:t>
            </a:r>
            <a:r>
              <a:rPr lang="fr-FR" dirty="0"/>
              <a:t>pour ajouter une image</a:t>
            </a:r>
            <a:endParaRPr lang="en-US" dirty="0"/>
          </a:p>
        </p:txBody>
      </p:sp>
      <p:sp>
        <p:nvSpPr>
          <p:cNvPr id="4" name="Text Placeholder 3"/>
          <p:cNvSpPr>
            <a:spLocks noGrp="1"/>
          </p:cNvSpPr>
          <p:nvPr>
            <p:ph type="body" sz="half" idx="2"/>
          </p:nvPr>
        </p:nvSpPr>
        <p:spPr>
          <a:xfrm>
            <a:off x="540000" y="1440000"/>
            <a:ext cx="2880000" cy="34200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Séminaire IrAsia – 6 décembre 2019</a:t>
            </a:r>
          </a:p>
        </p:txBody>
      </p:sp>
      <p:sp>
        <p:nvSpPr>
          <p:cNvPr id="6" name="Footer Placeholder 5"/>
          <p:cNvSpPr>
            <a:spLocks noGrp="1"/>
          </p:cNvSpPr>
          <p:nvPr>
            <p:ph type="ftr" sz="quarter" idx="11"/>
          </p:nvPr>
        </p:nvSpPr>
        <p:spPr/>
        <p:txBody>
          <a:bodyPr/>
          <a:lstStyle/>
          <a:p>
            <a:r>
              <a:rPr lang="fr-FR"/>
              <a:t>La nostalgie dans Agra Bazar</a:t>
            </a:r>
          </a:p>
        </p:txBody>
      </p:sp>
      <p:sp>
        <p:nvSpPr>
          <p:cNvPr id="7" name="Slide Number Placeholder 6"/>
          <p:cNvSpPr>
            <a:spLocks noGrp="1"/>
          </p:cNvSpPr>
          <p:nvPr>
            <p:ph type="sldNum" sz="quarter" idx="12"/>
          </p:nvPr>
        </p:nvSpPr>
        <p:spPr/>
        <p:txBody>
          <a:bodyPr/>
          <a:lstStyle/>
          <a:p>
            <a:fld id="{84C65E61-D2B8-4AC2-A68F-A309726425DC}" type="slidenum">
              <a:rPr lang="fr-FR" smtClean="0"/>
              <a:t>‹N°›</a:t>
            </a:fld>
            <a:endParaRPr lang="fr-FR"/>
          </a:p>
        </p:txBody>
      </p:sp>
    </p:spTree>
    <p:extLst>
      <p:ext uri="{BB962C8B-B14F-4D97-AF65-F5344CB8AC3E}">
        <p14:creationId xmlns:p14="http://schemas.microsoft.com/office/powerpoint/2010/main" val="86101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180000"/>
            <a:ext cx="8064000" cy="900000"/>
          </a:xfrm>
          <a:prstGeom prst="rect">
            <a:avLst/>
          </a:prstGeom>
          <a:noFill/>
        </p:spPr>
        <p:txBody>
          <a:bodyPr vert="horz" lIns="0" tIns="0" rIns="0" bIns="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40000" y="1260000"/>
            <a:ext cx="8064000" cy="3600000"/>
          </a:xfrm>
          <a:prstGeom prst="rect">
            <a:avLst/>
          </a:prstGeom>
          <a:noFill/>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endParaRPr lang="en-US" dirty="0"/>
          </a:p>
        </p:txBody>
      </p:sp>
      <p:sp>
        <p:nvSpPr>
          <p:cNvPr id="4" name="Date Placeholder 3"/>
          <p:cNvSpPr>
            <a:spLocks noGrp="1"/>
          </p:cNvSpPr>
          <p:nvPr>
            <p:ph type="dt" sz="half" idx="2"/>
          </p:nvPr>
        </p:nvSpPr>
        <p:spPr>
          <a:xfrm>
            <a:off x="540000" y="4896000"/>
            <a:ext cx="2160000" cy="180000"/>
          </a:xfrm>
          <a:prstGeom prst="rect">
            <a:avLst/>
          </a:prstGeom>
        </p:spPr>
        <p:txBody>
          <a:bodyPr vert="horz" lIns="0" tIns="0" rIns="0" bIns="0" rtlCol="0" anchor="ctr"/>
          <a:lstStyle>
            <a:lvl1pPr algn="l">
              <a:defRPr sz="900">
                <a:solidFill>
                  <a:schemeClr val="tx1"/>
                </a:solidFill>
              </a:defRPr>
            </a:lvl1pPr>
          </a:lstStyle>
          <a:p>
            <a:r>
              <a:rPr lang="fr-FR"/>
              <a:t>Séminaire IrAsia – 6 décembre 2019</a:t>
            </a:r>
            <a:endParaRPr lang="fr-FR" dirty="0"/>
          </a:p>
        </p:txBody>
      </p:sp>
      <p:sp>
        <p:nvSpPr>
          <p:cNvPr id="5" name="Footer Placeholder 4"/>
          <p:cNvSpPr>
            <a:spLocks noGrp="1"/>
          </p:cNvSpPr>
          <p:nvPr>
            <p:ph type="ftr" sz="quarter" idx="3"/>
          </p:nvPr>
        </p:nvSpPr>
        <p:spPr>
          <a:xfrm>
            <a:off x="2772000" y="4896000"/>
            <a:ext cx="3600000" cy="180000"/>
          </a:xfrm>
          <a:prstGeom prst="rect">
            <a:avLst/>
          </a:prstGeom>
        </p:spPr>
        <p:txBody>
          <a:bodyPr vert="horz" lIns="0" tIns="0" rIns="0" bIns="0" rtlCol="0" anchor="ctr"/>
          <a:lstStyle>
            <a:lvl1pPr algn="ctr">
              <a:defRPr sz="900">
                <a:solidFill>
                  <a:schemeClr val="tx1"/>
                </a:solidFill>
              </a:defRPr>
            </a:lvl1pPr>
          </a:lstStyle>
          <a:p>
            <a:r>
              <a:rPr lang="fr-FR"/>
              <a:t>La nostalgie dans Agra Bazar</a:t>
            </a:r>
            <a:endParaRPr lang="fr-FR" dirty="0"/>
          </a:p>
        </p:txBody>
      </p:sp>
      <p:sp>
        <p:nvSpPr>
          <p:cNvPr id="6" name="Slide Number Placeholder 5"/>
          <p:cNvSpPr>
            <a:spLocks noGrp="1"/>
          </p:cNvSpPr>
          <p:nvPr>
            <p:ph type="sldNum" sz="quarter" idx="4"/>
          </p:nvPr>
        </p:nvSpPr>
        <p:spPr>
          <a:xfrm>
            <a:off x="8100000" y="4896000"/>
            <a:ext cx="504000" cy="180000"/>
          </a:xfrm>
          <a:prstGeom prst="rect">
            <a:avLst/>
          </a:prstGeom>
        </p:spPr>
        <p:txBody>
          <a:bodyPr vert="horz" lIns="0" tIns="0" rIns="0" bIns="0" rtlCol="0" anchor="ctr"/>
          <a:lstStyle>
            <a:lvl1pPr algn="r">
              <a:defRPr sz="900">
                <a:solidFill>
                  <a:schemeClr val="tx1"/>
                </a:solidFill>
              </a:defRPr>
            </a:lvl1pPr>
          </a:lstStyle>
          <a:p>
            <a:fld id="{84C65E61-D2B8-4AC2-A68F-A309726425DC}" type="slidenum">
              <a:rPr lang="fr-FR" smtClean="0"/>
              <a:pPr/>
              <a:t>‹N°›</a:t>
            </a:fld>
            <a:endParaRPr lang="fr-FR"/>
          </a:p>
        </p:txBody>
      </p:sp>
    </p:spTree>
    <p:extLst>
      <p:ext uri="{BB962C8B-B14F-4D97-AF65-F5344CB8AC3E}">
        <p14:creationId xmlns:p14="http://schemas.microsoft.com/office/powerpoint/2010/main" val="165288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Lst>
  <p:hf hdr="0"/>
  <p:txStyles>
    <p:titleStyle>
      <a:lvl1pPr algn="l" defTabSz="360000" rtl="0" eaLnBrk="1" latinLnBrk="0" hangingPunct="1">
        <a:lnSpc>
          <a:spcPct val="100000"/>
        </a:lnSpc>
        <a:spcBef>
          <a:spcPct val="0"/>
        </a:spcBef>
        <a:buNone/>
        <a:defRPr sz="3200" kern="1200"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180000" indent="-180000" algn="l" defTabSz="360000" rtl="0" eaLnBrk="1" latinLnBrk="0" hangingPunct="1">
        <a:lnSpc>
          <a:spcPct val="100000"/>
        </a:lnSpc>
        <a:spcBef>
          <a:spcPts val="600"/>
        </a:spcBef>
        <a:buFont typeface="Arial" panose="020B0604020202020204" pitchFamily="34" charset="0"/>
        <a:buChar char="•"/>
        <a:defRPr sz="2100" kern="1200" baseline="0">
          <a:solidFill>
            <a:schemeClr val="tx1"/>
          </a:solidFill>
          <a:effectLst>
            <a:outerShdw blurRad="38100" dist="38100" dir="2700000" algn="tl">
              <a:srgbClr val="000000">
                <a:alpha val="43137"/>
              </a:srgbClr>
            </a:outerShdw>
          </a:effectLst>
          <a:latin typeface="+mn-lt"/>
          <a:ea typeface="+mn-ea"/>
          <a:cs typeface="+mn-cs"/>
        </a:defRPr>
      </a:lvl1pPr>
      <a:lvl2pPr marL="540000" indent="-180000" algn="l" defTabSz="360000" rtl="0" eaLnBrk="1" latinLnBrk="0" hangingPunct="1">
        <a:lnSpc>
          <a:spcPct val="100000"/>
        </a:lnSpc>
        <a:spcBef>
          <a:spcPts val="300"/>
        </a:spcBef>
        <a:buFont typeface="Adobe Devanagari" panose="02040503050201020203" pitchFamily="18" charset="0"/>
        <a:buChar char="–"/>
        <a:defRPr sz="1800" kern="1200" baseline="0">
          <a:solidFill>
            <a:schemeClr val="tx1"/>
          </a:solidFill>
          <a:effectLst>
            <a:outerShdw blurRad="38100" dist="38100" dir="2700000" algn="tl">
              <a:srgbClr val="000000">
                <a:alpha val="43137"/>
              </a:srgbClr>
            </a:outerShdw>
          </a:effectLst>
          <a:latin typeface="+mn-lt"/>
          <a:ea typeface="+mn-ea"/>
          <a:cs typeface="+mn-cs"/>
        </a:defRPr>
      </a:lvl2pPr>
      <a:lvl3pPr marL="900000" indent="-180000" algn="l" defTabSz="360000" rtl="0" eaLnBrk="1" latinLnBrk="0" hangingPunct="1">
        <a:lnSpc>
          <a:spcPct val="100000"/>
        </a:lnSpc>
        <a:spcBef>
          <a:spcPts val="0"/>
        </a:spcBef>
        <a:buFont typeface="Wingdings" panose="05000000000000000000" pitchFamily="2" charset="2"/>
        <a:buChar char="§"/>
        <a:defRPr sz="1500" kern="1200" baseline="0">
          <a:solidFill>
            <a:schemeClr val="tx1"/>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www.columbia.edu/itc/mealac/pritchett/00ghalib/"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www.franceculture.fr/emissions/la-fabrique-de-lhistoire/histoire-de-la-nostalgie-14" TargetMode="External"/><Relationship Id="rId4" Type="http://schemas.openxmlformats.org/officeDocument/2006/relationships/hyperlink" Target="https://www.rekhta.org/"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6A67D035-4079-495E-AC6E-9A57660AE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778" y="231750"/>
            <a:ext cx="3026444" cy="4680000"/>
          </a:xfrm>
          <a:prstGeom prst="rect">
            <a:avLst/>
          </a:prstGeom>
          <a:effectLst>
            <a:outerShdw blurRad="63500" dist="63500" dir="2700000" algn="tl" rotWithShape="0">
              <a:prstClr val="black">
                <a:alpha val="40000"/>
              </a:prstClr>
            </a:outerShdw>
          </a:effectLst>
        </p:spPr>
      </p:pic>
      <p:sp>
        <p:nvSpPr>
          <p:cNvPr id="2" name="Titre 1">
            <a:extLst>
              <a:ext uri="{FF2B5EF4-FFF2-40B4-BE49-F238E27FC236}">
                <a16:creationId xmlns:a16="http://schemas.microsoft.com/office/drawing/2014/main" id="{B674CEE4-43DD-44E1-A6AB-9C7FE6C1F051}"/>
              </a:ext>
            </a:extLst>
          </p:cNvPr>
          <p:cNvSpPr>
            <a:spLocks noGrp="1"/>
          </p:cNvSpPr>
          <p:nvPr>
            <p:ph type="ctrTitle"/>
          </p:nvPr>
        </p:nvSpPr>
        <p:spPr/>
        <p:txBody>
          <a:bodyPr/>
          <a:lstStyle/>
          <a:p>
            <a:r>
              <a:rPr lang="fr-FR" dirty="0"/>
              <a:t>La nostalgie dans </a:t>
            </a:r>
            <a:r>
              <a:rPr lang="fr-FR" i="1" dirty="0"/>
              <a:t>Agra Bazar</a:t>
            </a:r>
          </a:p>
        </p:txBody>
      </p:sp>
      <p:sp>
        <p:nvSpPr>
          <p:cNvPr id="3" name="Sous-titre 2">
            <a:extLst>
              <a:ext uri="{FF2B5EF4-FFF2-40B4-BE49-F238E27FC236}">
                <a16:creationId xmlns:a16="http://schemas.microsoft.com/office/drawing/2014/main" id="{30F5C740-46D9-4EDC-8606-F5F3AAF89462}"/>
              </a:ext>
            </a:extLst>
          </p:cNvPr>
          <p:cNvSpPr>
            <a:spLocks noGrp="1"/>
          </p:cNvSpPr>
          <p:nvPr>
            <p:ph type="subTitle" idx="1"/>
          </p:nvPr>
        </p:nvSpPr>
        <p:spPr/>
        <p:txBody>
          <a:bodyPr anchor="ctr" anchorCtr="1">
            <a:normAutofit/>
          </a:bodyPr>
          <a:lstStyle/>
          <a:p>
            <a:r>
              <a:rPr lang="fr-FR" dirty="0"/>
              <a:t>Séminaire </a:t>
            </a:r>
            <a:r>
              <a:rPr lang="fr-FR" dirty="0" err="1"/>
              <a:t>IrAsia</a:t>
            </a:r>
            <a:r>
              <a:rPr lang="fr-FR" dirty="0"/>
              <a:t> – 6 décembre 2019</a:t>
            </a:r>
            <a:br>
              <a:rPr lang="fr-FR" dirty="0"/>
            </a:br>
            <a:endParaRPr lang="fr-FR" sz="1600" dirty="0"/>
          </a:p>
          <a:p>
            <a:r>
              <a:rPr lang="fr-FR" dirty="0"/>
              <a:t>Jyoti Garin</a:t>
            </a:r>
          </a:p>
        </p:txBody>
      </p:sp>
    </p:spTree>
    <p:extLst>
      <p:ext uri="{BB962C8B-B14F-4D97-AF65-F5344CB8AC3E}">
        <p14:creationId xmlns:p14="http://schemas.microsoft.com/office/powerpoint/2010/main" val="209672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xit" presetSubtype="0" fill="hold" nodeType="afterEffect">
                                  <p:stCondLst>
                                    <p:cond delay="300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4000"/>
                            </p:stCondLst>
                            <p:childTnLst>
                              <p:par>
                                <p:cTn id="15" presetID="53"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4500"/>
                            </p:stCondLst>
                            <p:childTnLst>
                              <p:par>
                                <p:cTn id="21" presetID="53" presetClass="entr" presetSubtype="16" fill="hold" grpId="0" nodeType="afterEffect">
                                  <p:stCondLst>
                                    <p:cond delay="0"/>
                                  </p:stCondLst>
                                  <p:childTnLst>
                                    <p:set>
                                      <p:cBhvr>
                                        <p:cTn id="22" dur="1" fill="hold">
                                          <p:stCondLst>
                                            <p:cond delay="0"/>
                                          </p:stCondLst>
                                        </p:cTn>
                                        <p:tgtEl>
                                          <p:spTgt spid="3">
                                            <p:bg/>
                                          </p:spTgt>
                                        </p:tgtEl>
                                        <p:attrNameLst>
                                          <p:attrName>style.visibility</p:attrName>
                                        </p:attrNameLst>
                                      </p:cBhvr>
                                      <p:to>
                                        <p:strVal val="visible"/>
                                      </p:to>
                                    </p:set>
                                    <p:anim calcmode="lin" valueType="num">
                                      <p:cBhvr>
                                        <p:cTn id="23" dur="500" fill="hold"/>
                                        <p:tgtEl>
                                          <p:spTgt spid="3">
                                            <p:bg/>
                                          </p:spTgt>
                                        </p:tgtEl>
                                        <p:attrNameLst>
                                          <p:attrName>ppt_w</p:attrName>
                                        </p:attrNameLst>
                                      </p:cBhvr>
                                      <p:tavLst>
                                        <p:tav tm="0">
                                          <p:val>
                                            <p:fltVal val="0"/>
                                          </p:val>
                                        </p:tav>
                                        <p:tav tm="100000">
                                          <p:val>
                                            <p:strVal val="#ppt_w"/>
                                          </p:val>
                                        </p:tav>
                                      </p:tavLst>
                                    </p:anim>
                                    <p:anim calcmode="lin" valueType="num">
                                      <p:cBhvr>
                                        <p:cTn id="24" dur="500" fill="hold"/>
                                        <p:tgtEl>
                                          <p:spTgt spid="3">
                                            <p:bg/>
                                          </p:spTgt>
                                        </p:tgtEl>
                                        <p:attrNameLst>
                                          <p:attrName>ppt_h</p:attrName>
                                        </p:attrNameLst>
                                      </p:cBhvr>
                                      <p:tavLst>
                                        <p:tav tm="0">
                                          <p:val>
                                            <p:fltVal val="0"/>
                                          </p:val>
                                        </p:tav>
                                        <p:tav tm="100000">
                                          <p:val>
                                            <p:strVal val="#ppt_h"/>
                                          </p:val>
                                        </p:tav>
                                      </p:tavLst>
                                    </p:anim>
                                    <p:animEffect transition="in" filter="fade">
                                      <p:cBhvr>
                                        <p:cTn id="25" dur="500"/>
                                        <p:tgtEl>
                                          <p:spTgt spid="3">
                                            <p:bg/>
                                          </p:spTgt>
                                        </p:tgtEl>
                                      </p:cBhvr>
                                    </p:animEffect>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p:cTn id="2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
                                            <p:txEl>
                                              <p:pRg st="0" end="0"/>
                                            </p:txEl>
                                          </p:spTgt>
                                        </p:tgtEl>
                                      </p:cBhvr>
                                    </p:animEffect>
                                  </p:childTnLst>
                                </p:cTn>
                              </p:par>
                            </p:childTnLst>
                          </p:cTn>
                        </p:par>
                        <p:par>
                          <p:cTn id="32" fill="hold">
                            <p:stCondLst>
                              <p:cond delay="5500"/>
                            </p:stCondLst>
                            <p:childTnLst>
                              <p:par>
                                <p:cTn id="33" presetID="53" presetClass="entr" presetSubtype="16" fill="hold" grpId="0"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CA998-4F73-49A7-A8D2-9900694C9F34}"/>
              </a:ext>
            </a:extLst>
          </p:cNvPr>
          <p:cNvSpPr>
            <a:spLocks noGrp="1"/>
          </p:cNvSpPr>
          <p:nvPr>
            <p:ph type="title"/>
          </p:nvPr>
        </p:nvSpPr>
        <p:spPr/>
        <p:txBody>
          <a:bodyPr/>
          <a:lstStyle/>
          <a:p>
            <a:r>
              <a:rPr lang="fr-FR" dirty="0"/>
              <a:t>Agra Bazar</a:t>
            </a:r>
          </a:p>
        </p:txBody>
      </p:sp>
      <p:pic>
        <p:nvPicPr>
          <p:cNvPr id="5" name="Espace réservé du contenu 4" descr="Agra Bazar">
            <a:extLst>
              <a:ext uri="{FF2B5EF4-FFF2-40B4-BE49-F238E27FC236}">
                <a16:creationId xmlns:a16="http://schemas.microsoft.com/office/drawing/2014/main" id="{62A8580F-31F6-4BCA-871A-8C248F1A42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2000" y="360000"/>
            <a:ext cx="2880000" cy="4320000"/>
          </a:xfrm>
          <a:effectLst>
            <a:outerShdw blurRad="63500" dist="63500" dir="2700000" algn="tl" rotWithShape="0">
              <a:prstClr val="black">
                <a:alpha val="40000"/>
              </a:prstClr>
            </a:outerShdw>
          </a:effectLst>
        </p:spPr>
      </p:pic>
      <p:sp>
        <p:nvSpPr>
          <p:cNvPr id="6" name="Espace réservé de la date 5">
            <a:extLst>
              <a:ext uri="{FF2B5EF4-FFF2-40B4-BE49-F238E27FC236}">
                <a16:creationId xmlns:a16="http://schemas.microsoft.com/office/drawing/2014/main" id="{594E5E73-3B84-40C1-846F-F02015B0F4F4}"/>
              </a:ext>
            </a:extLst>
          </p:cNvPr>
          <p:cNvSpPr>
            <a:spLocks noGrp="1"/>
          </p:cNvSpPr>
          <p:nvPr>
            <p:ph type="dt" sz="half" idx="10"/>
          </p:nvPr>
        </p:nvSpPr>
        <p:spPr/>
        <p:txBody>
          <a:bodyPr/>
          <a:lstStyle/>
          <a:p>
            <a:r>
              <a:rPr lang="fr-FR"/>
              <a:t>Séminaire IrAsia – 6 décembre 2019</a:t>
            </a:r>
          </a:p>
        </p:txBody>
      </p:sp>
      <p:sp>
        <p:nvSpPr>
          <p:cNvPr id="7" name="Espace réservé du pied de page 6">
            <a:extLst>
              <a:ext uri="{FF2B5EF4-FFF2-40B4-BE49-F238E27FC236}">
                <a16:creationId xmlns:a16="http://schemas.microsoft.com/office/drawing/2014/main" id="{59DF7B30-8C05-4FFD-A252-F12FAA119BA4}"/>
              </a:ext>
            </a:extLst>
          </p:cNvPr>
          <p:cNvSpPr>
            <a:spLocks noGrp="1"/>
          </p:cNvSpPr>
          <p:nvPr>
            <p:ph type="ftr" sz="quarter" idx="11"/>
          </p:nvPr>
        </p:nvSpPr>
        <p:spPr/>
        <p:txBody>
          <a:bodyPr/>
          <a:lstStyle/>
          <a:p>
            <a:r>
              <a:rPr lang="fr-FR"/>
              <a:t>La nostalgie dans Agra Bazar</a:t>
            </a:r>
          </a:p>
        </p:txBody>
      </p:sp>
      <p:sp>
        <p:nvSpPr>
          <p:cNvPr id="8" name="Espace réservé du numéro de diapositive 7">
            <a:extLst>
              <a:ext uri="{FF2B5EF4-FFF2-40B4-BE49-F238E27FC236}">
                <a16:creationId xmlns:a16="http://schemas.microsoft.com/office/drawing/2014/main" id="{FDDD59E9-DEE4-438A-8FA4-E6AEC5E73483}"/>
              </a:ext>
            </a:extLst>
          </p:cNvPr>
          <p:cNvSpPr>
            <a:spLocks noGrp="1"/>
          </p:cNvSpPr>
          <p:nvPr>
            <p:ph type="sldNum" sz="quarter" idx="12"/>
          </p:nvPr>
        </p:nvSpPr>
        <p:spPr/>
        <p:txBody>
          <a:bodyPr/>
          <a:lstStyle/>
          <a:p>
            <a:fld id="{84C65E61-D2B8-4AC2-A68F-A309726425DC}" type="slidenum">
              <a:rPr lang="fr-FR" smtClean="0"/>
              <a:t>10</a:t>
            </a:fld>
            <a:endParaRPr lang="fr-FR"/>
          </a:p>
        </p:txBody>
      </p:sp>
    </p:spTree>
    <p:extLst>
      <p:ext uri="{BB962C8B-B14F-4D97-AF65-F5344CB8AC3E}">
        <p14:creationId xmlns:p14="http://schemas.microsoft.com/office/powerpoint/2010/main" val="110039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BC50EA-CF76-4066-9FCD-BA720CA0AF1F}"/>
              </a:ext>
            </a:extLst>
          </p:cNvPr>
          <p:cNvSpPr>
            <a:spLocks noGrp="1"/>
          </p:cNvSpPr>
          <p:nvPr>
            <p:ph type="title"/>
          </p:nvPr>
        </p:nvSpPr>
        <p:spPr/>
        <p:txBody>
          <a:bodyPr/>
          <a:lstStyle/>
          <a:p>
            <a:r>
              <a:rPr lang="fr-FR" dirty="0"/>
              <a:t>Agra Bazar : mises en scène</a:t>
            </a:r>
          </a:p>
        </p:txBody>
      </p:sp>
      <p:pic>
        <p:nvPicPr>
          <p:cNvPr id="5" name="Espace réservé du contenu 4" descr="Une image contenant personne, groupe, gens, debout&#10;&#10;Description générée automatiquement">
            <a:extLst>
              <a:ext uri="{FF2B5EF4-FFF2-40B4-BE49-F238E27FC236}">
                <a16:creationId xmlns:a16="http://schemas.microsoft.com/office/drawing/2014/main" id="{0D1C086D-AD33-4D14-9DD0-999FAB4BC1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2000" y="2664000"/>
            <a:ext cx="3240000" cy="2160000"/>
          </a:xfrm>
          <a:effectLst>
            <a:outerShdw blurRad="63500" dist="63500" dir="2700000" algn="tl" rotWithShape="0">
              <a:prstClr val="black">
                <a:alpha val="40000"/>
              </a:prstClr>
            </a:outerShdw>
          </a:effectLst>
        </p:spPr>
      </p:pic>
      <p:pic>
        <p:nvPicPr>
          <p:cNvPr id="7" name="Image 6" descr="Une image contenant personne, debout, table, groupe&#10;&#10;Description générée automatiquement">
            <a:extLst>
              <a:ext uri="{FF2B5EF4-FFF2-40B4-BE49-F238E27FC236}">
                <a16:creationId xmlns:a16="http://schemas.microsoft.com/office/drawing/2014/main" id="{6A087FB9-8984-4FB1-85FF-BADA251F9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360000" y="1080000"/>
            <a:ext cx="3240000" cy="2160000"/>
          </a:xfrm>
          <a:prstGeom prst="rect">
            <a:avLst/>
          </a:prstGeom>
          <a:effectLst>
            <a:outerShdw blurRad="63500" dist="63500" dir="2700000" algn="tl" rotWithShape="0">
              <a:prstClr val="black">
                <a:alpha val="40000"/>
              </a:prstClr>
            </a:outerShdw>
          </a:effectLst>
        </p:spPr>
      </p:pic>
      <p:pic>
        <p:nvPicPr>
          <p:cNvPr id="9" name="Image 8" descr="Une image contenant homme, debout, vieux, femme&#10;&#10;Description générée automatiquement">
            <a:extLst>
              <a:ext uri="{FF2B5EF4-FFF2-40B4-BE49-F238E27FC236}">
                <a16:creationId xmlns:a16="http://schemas.microsoft.com/office/drawing/2014/main" id="{51B172D0-7846-49C4-B56E-D61C60807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760000" y="411750"/>
            <a:ext cx="2945457" cy="2160000"/>
          </a:xfrm>
          <a:prstGeom prst="rect">
            <a:avLst/>
          </a:prstGeom>
          <a:effectLst>
            <a:outerShdw blurRad="63500" dist="63500" dir="2700000" algn="tl" rotWithShape="0">
              <a:prstClr val="black">
                <a:alpha val="40000"/>
              </a:prstClr>
            </a:outerShdw>
          </a:effectLst>
        </p:spPr>
      </p:pic>
      <p:sp>
        <p:nvSpPr>
          <p:cNvPr id="12" name="Espace réservé de la date 11">
            <a:extLst>
              <a:ext uri="{FF2B5EF4-FFF2-40B4-BE49-F238E27FC236}">
                <a16:creationId xmlns:a16="http://schemas.microsoft.com/office/drawing/2014/main" id="{49993DB5-3AB2-4798-AC86-52E8C05BF002}"/>
              </a:ext>
            </a:extLst>
          </p:cNvPr>
          <p:cNvSpPr>
            <a:spLocks noGrp="1"/>
          </p:cNvSpPr>
          <p:nvPr>
            <p:ph type="dt" sz="half" idx="10"/>
          </p:nvPr>
        </p:nvSpPr>
        <p:spPr/>
        <p:txBody>
          <a:bodyPr/>
          <a:lstStyle/>
          <a:p>
            <a:r>
              <a:rPr lang="fr-FR"/>
              <a:t>Séminaire IrAsia – 6 décembre 2019</a:t>
            </a:r>
          </a:p>
        </p:txBody>
      </p:sp>
      <p:sp>
        <p:nvSpPr>
          <p:cNvPr id="13" name="Espace réservé du pied de page 12">
            <a:extLst>
              <a:ext uri="{FF2B5EF4-FFF2-40B4-BE49-F238E27FC236}">
                <a16:creationId xmlns:a16="http://schemas.microsoft.com/office/drawing/2014/main" id="{3106120F-658A-4D07-A68B-3D7BF4E2D544}"/>
              </a:ext>
            </a:extLst>
          </p:cNvPr>
          <p:cNvSpPr>
            <a:spLocks noGrp="1"/>
          </p:cNvSpPr>
          <p:nvPr>
            <p:ph type="ftr" sz="quarter" idx="11"/>
          </p:nvPr>
        </p:nvSpPr>
        <p:spPr/>
        <p:txBody>
          <a:bodyPr/>
          <a:lstStyle/>
          <a:p>
            <a:r>
              <a:rPr lang="fr-FR"/>
              <a:t>La nostalgie dans Agra Bazar</a:t>
            </a:r>
          </a:p>
        </p:txBody>
      </p:sp>
      <p:sp>
        <p:nvSpPr>
          <p:cNvPr id="14" name="Espace réservé du numéro de diapositive 13">
            <a:extLst>
              <a:ext uri="{FF2B5EF4-FFF2-40B4-BE49-F238E27FC236}">
                <a16:creationId xmlns:a16="http://schemas.microsoft.com/office/drawing/2014/main" id="{B1F3B737-E4D5-438B-A0F4-063B2653EE13}"/>
              </a:ext>
            </a:extLst>
          </p:cNvPr>
          <p:cNvSpPr>
            <a:spLocks noGrp="1"/>
          </p:cNvSpPr>
          <p:nvPr>
            <p:ph type="sldNum" sz="quarter" idx="12"/>
          </p:nvPr>
        </p:nvSpPr>
        <p:spPr/>
        <p:txBody>
          <a:bodyPr/>
          <a:lstStyle/>
          <a:p>
            <a:fld id="{84C65E61-D2B8-4AC2-A68F-A309726425DC}" type="slidenum">
              <a:rPr lang="fr-FR" smtClean="0"/>
              <a:t>11</a:t>
            </a:fld>
            <a:endParaRPr lang="fr-FR"/>
          </a:p>
        </p:txBody>
      </p:sp>
    </p:spTree>
    <p:extLst>
      <p:ext uri="{BB962C8B-B14F-4D97-AF65-F5344CB8AC3E}">
        <p14:creationId xmlns:p14="http://schemas.microsoft.com/office/powerpoint/2010/main" val="39172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48A586B-FA01-4FF9-BBE0-9B0EA0412585}"/>
              </a:ext>
            </a:extLst>
          </p:cNvPr>
          <p:cNvSpPr>
            <a:spLocks noGrp="1"/>
          </p:cNvSpPr>
          <p:nvPr>
            <p:ph type="title"/>
          </p:nvPr>
        </p:nvSpPr>
        <p:spPr>
          <a:xfrm>
            <a:off x="540000" y="180000"/>
            <a:ext cx="8064000" cy="900000"/>
          </a:xfrm>
        </p:spPr>
        <p:txBody>
          <a:bodyPr>
            <a:normAutofit/>
          </a:bodyPr>
          <a:lstStyle/>
          <a:p>
            <a:r>
              <a:rPr lang="fr-FR" sz="3100" dirty="0"/>
              <a:t>Personnages (</a:t>
            </a:r>
            <a:r>
              <a:rPr lang="fr-FR" sz="3100" i="1" dirty="0"/>
              <a:t>nombre variable suivant édition, ici 34</a:t>
            </a:r>
            <a:r>
              <a:rPr lang="fr-FR" sz="3100" dirty="0"/>
              <a:t>)</a:t>
            </a:r>
          </a:p>
        </p:txBody>
      </p:sp>
      <p:sp>
        <p:nvSpPr>
          <p:cNvPr id="7" name="Espace réservé du contenu 6">
            <a:extLst>
              <a:ext uri="{FF2B5EF4-FFF2-40B4-BE49-F238E27FC236}">
                <a16:creationId xmlns:a16="http://schemas.microsoft.com/office/drawing/2014/main" id="{3EC5D655-5B9C-4993-9482-63670F240B84}"/>
              </a:ext>
            </a:extLst>
          </p:cNvPr>
          <p:cNvSpPr>
            <a:spLocks noGrp="1"/>
          </p:cNvSpPr>
          <p:nvPr>
            <p:ph sz="half" idx="1"/>
          </p:nvPr>
        </p:nvSpPr>
        <p:spPr/>
        <p:txBody>
          <a:bodyPr anchor="ctr" anchorCtr="0">
            <a:normAutofit fontScale="47500" lnSpcReduction="20000"/>
          </a:bodyPr>
          <a:lstStyle/>
          <a:p>
            <a:pPr algn="just">
              <a:lnSpc>
                <a:spcPct val="105000"/>
              </a:lnSpc>
              <a:spcAft>
                <a:spcPts val="0"/>
              </a:spcAft>
            </a:pPr>
            <a:r>
              <a:rPr lang="fr-FR" dirty="0" err="1">
                <a:latin typeface="Adobe Devanagari" panose="02040503050201020203" pitchFamily="18" charset="0"/>
                <a:ea typeface="Adobe Devanagari" panose="02040503050201020203" pitchFamily="18" charset="0"/>
                <a:cs typeface="Adobe Devanagari" panose="02040503050201020203" pitchFamily="18" charset="0"/>
              </a:rPr>
              <a:t>Bénazir</a:t>
            </a:r>
            <a:r>
              <a:rPr lang="fr-FR" dirty="0">
                <a:latin typeface="Adobe Devanagari" panose="02040503050201020203" pitchFamily="18" charset="0"/>
                <a:ea typeface="Adobe Devanagari" panose="02040503050201020203" pitchFamily="18" charset="0"/>
                <a:cs typeface="Adobe Devanagari" panose="02040503050201020203" pitchFamily="18" charset="0"/>
              </a:rPr>
              <a:t>, une courtisane</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Dévots hindous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Dévots sikhs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Fakirs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Les chanteurs de </a:t>
            </a:r>
            <a:r>
              <a:rPr lang="fr-FR" dirty="0" err="1">
                <a:latin typeface="Adobe Devanagari" panose="02040503050201020203" pitchFamily="18" charset="0"/>
                <a:ea typeface="Adobe Devanagari" panose="02040503050201020203" pitchFamily="18" charset="0"/>
                <a:cs typeface="Adobe Devanagari" panose="02040503050201020203" pitchFamily="18" charset="0"/>
              </a:rPr>
              <a:t>Holi</a:t>
            </a:r>
            <a:endParaRPr lang="fr-FR" dirty="0">
              <a:latin typeface="Adobe Devanagari" panose="02040503050201020203" pitchFamily="18" charset="0"/>
              <a:ea typeface="Adobe Devanagari" panose="02040503050201020203" pitchFamily="18" charset="0"/>
              <a:cs typeface="Adobe Devanagari" panose="02040503050201020203" pitchFamily="18" charset="0"/>
            </a:endParaRP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Hamid, un jeune garçon</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L’acrobate</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L’admirateur</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L’agent de police, accompagné d’autres agents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L’épicier</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La petite-fille du poète Nazir</a:t>
            </a:r>
          </a:p>
          <a:p>
            <a:pPr algn="just">
              <a:lnSpc>
                <a:spcPct val="105000"/>
              </a:lnSpc>
              <a:spcAft>
                <a:spcPts val="0"/>
              </a:spcAft>
            </a:pPr>
            <a:r>
              <a:rPr lang="fr-FR" dirty="0" err="1">
                <a:latin typeface="Adobe Devanagari" panose="02040503050201020203" pitchFamily="18" charset="0"/>
                <a:ea typeface="Adobe Devanagari" panose="02040503050201020203" pitchFamily="18" charset="0"/>
                <a:cs typeface="Adobe Devanagari" panose="02040503050201020203" pitchFamily="18" charset="0"/>
              </a:rPr>
              <a:t>Béniprasad</a:t>
            </a:r>
            <a:endParaRPr lang="fr-FR" dirty="0">
              <a:latin typeface="Adobe Devanagari" panose="02040503050201020203" pitchFamily="18" charset="0"/>
              <a:ea typeface="Adobe Devanagari" panose="02040503050201020203" pitchFamily="18" charset="0"/>
              <a:cs typeface="Adobe Devanagari" panose="02040503050201020203" pitchFamily="18" charset="0"/>
            </a:endParaRPr>
          </a:p>
          <a:p>
            <a:pPr algn="just">
              <a:lnSpc>
                <a:spcPct val="105000"/>
              </a:lnSpc>
              <a:spcAft>
                <a:spcPts val="0"/>
              </a:spcAft>
            </a:pPr>
            <a:r>
              <a:rPr lang="fr-FR" dirty="0" err="1">
                <a:latin typeface="Adobe Devanagari" panose="02040503050201020203" pitchFamily="18" charset="0"/>
                <a:ea typeface="Adobe Devanagari" panose="02040503050201020203" pitchFamily="18" charset="0"/>
                <a:cs typeface="Adobe Devanagari" panose="02040503050201020203" pitchFamily="18" charset="0"/>
              </a:rPr>
              <a:t>Gangaprasad</a:t>
            </a:r>
            <a:endParaRPr lang="fr-FR" dirty="0">
              <a:latin typeface="Adobe Devanagari" panose="02040503050201020203" pitchFamily="18" charset="0"/>
              <a:ea typeface="Adobe Devanagari" panose="02040503050201020203" pitchFamily="18" charset="0"/>
              <a:cs typeface="Adobe Devanagari" panose="02040503050201020203" pitchFamily="18" charset="0"/>
            </a:endParaRP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bouquiniste</a:t>
            </a:r>
          </a:p>
          <a:p>
            <a:pPr algn="just">
              <a:lnSpc>
                <a:spcPct val="105000"/>
              </a:lnSpc>
              <a:spcAft>
                <a:spcPts val="0"/>
              </a:spcAft>
            </a:pPr>
            <a:r>
              <a:rPr lang="fr-FR" dirty="0" err="1">
                <a:latin typeface="Adobe Devanagari" panose="02040503050201020203" pitchFamily="18" charset="0"/>
                <a:ea typeface="Adobe Devanagari" panose="02040503050201020203" pitchFamily="18" charset="0"/>
                <a:cs typeface="Adobe Devanagari" panose="02040503050201020203" pitchFamily="18" charset="0"/>
              </a:rPr>
              <a:t>Maulana</a:t>
            </a:r>
            <a:r>
              <a:rPr lang="fr-FR" dirty="0">
                <a:latin typeface="Adobe Devanagari" panose="02040503050201020203" pitchFamily="18" charset="0"/>
                <a:ea typeface="Adobe Devanagari" panose="02040503050201020203" pitchFamily="18" charset="0"/>
                <a:cs typeface="Adobe Devanagari" panose="02040503050201020203" pitchFamily="18" charset="0"/>
              </a:rPr>
              <a:t>, le biographe</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client du bouquiniste</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client du vendeur de cerfs-volants</a:t>
            </a:r>
          </a:p>
        </p:txBody>
      </p:sp>
      <p:sp>
        <p:nvSpPr>
          <p:cNvPr id="8" name="Espace réservé du contenu 7">
            <a:extLst>
              <a:ext uri="{FF2B5EF4-FFF2-40B4-BE49-F238E27FC236}">
                <a16:creationId xmlns:a16="http://schemas.microsoft.com/office/drawing/2014/main" id="{9F9850DC-6A64-4B76-9484-E40BA41BC5B3}"/>
              </a:ext>
            </a:extLst>
          </p:cNvPr>
          <p:cNvSpPr>
            <a:spLocks noGrp="1"/>
          </p:cNvSpPr>
          <p:nvPr>
            <p:ph sz="half" idx="2"/>
          </p:nvPr>
        </p:nvSpPr>
        <p:spPr/>
        <p:txBody>
          <a:bodyPr anchor="ctr" anchorCtr="0">
            <a:normAutofit fontScale="47500" lnSpcReduction="20000"/>
          </a:bodyPr>
          <a:lstStyle/>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cureur d’oreilles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libertin</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montreur de singe, puis montreur d’ours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quincaillier</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tailleur</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vendeur de bétel</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vendeur de cerfs-volants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vendeur de concombres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vendeur de gâteaux</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vendeur de bonbons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vendeur de glaces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Le vendeur de pastèques</a:t>
            </a:r>
          </a:p>
          <a:p>
            <a:pPr algn="just">
              <a:lnSpc>
                <a:spcPct val="105000"/>
              </a:lnSpc>
              <a:spcAft>
                <a:spcPts val="0"/>
              </a:spcAft>
            </a:pPr>
            <a:r>
              <a:rPr lang="fr-FR" dirty="0" err="1">
                <a:latin typeface="Adobe Devanagari" panose="02040503050201020203" pitchFamily="18" charset="0"/>
                <a:ea typeface="Adobe Devanagari" panose="02040503050201020203" pitchFamily="18" charset="0"/>
                <a:cs typeface="Adobe Devanagari" panose="02040503050201020203" pitchFamily="18" charset="0"/>
              </a:rPr>
              <a:t>Ramou</a:t>
            </a:r>
            <a:r>
              <a:rPr lang="fr-FR" dirty="0">
                <a:latin typeface="Adobe Devanagari" panose="02040503050201020203" pitchFamily="18" charset="0"/>
                <a:ea typeface="Adobe Devanagari" panose="02040503050201020203" pitchFamily="18" charset="0"/>
                <a:cs typeface="Adobe Devanagari" panose="02040503050201020203" pitchFamily="18" charset="0"/>
              </a:rPr>
              <a:t>, le potier</a:t>
            </a:r>
          </a:p>
          <a:p>
            <a:pPr algn="just">
              <a:lnSpc>
                <a:spcPct val="105000"/>
              </a:lnSpc>
              <a:spcAft>
                <a:spcPts val="0"/>
              </a:spcAft>
            </a:pPr>
            <a:r>
              <a:rPr lang="fr-FR" dirty="0" err="1">
                <a:latin typeface="Adobe Devanagari" panose="02040503050201020203" pitchFamily="18" charset="0"/>
                <a:ea typeface="Adobe Devanagari" panose="02040503050201020203" pitchFamily="18" charset="0"/>
                <a:cs typeface="Adobe Devanagari" panose="02040503050201020203" pitchFamily="18" charset="0"/>
              </a:rPr>
              <a:t>Tchaméli</a:t>
            </a:r>
            <a:r>
              <a:rPr lang="fr-FR" dirty="0">
                <a:latin typeface="Adobe Devanagari" panose="02040503050201020203" pitchFamily="18" charset="0"/>
                <a:ea typeface="Adobe Devanagari" panose="02040503050201020203" pitchFamily="18" charset="0"/>
                <a:cs typeface="Adobe Devanagari" panose="02040503050201020203" pitchFamily="18" charset="0"/>
              </a:rPr>
              <a:t> et </a:t>
            </a:r>
            <a:r>
              <a:rPr lang="fr-FR" dirty="0" err="1">
                <a:latin typeface="Adobe Devanagari" panose="02040503050201020203" pitchFamily="18" charset="0"/>
                <a:ea typeface="Adobe Devanagari" panose="02040503050201020203" pitchFamily="18" charset="0"/>
                <a:cs typeface="Adobe Devanagari" panose="02040503050201020203" pitchFamily="18" charset="0"/>
              </a:rPr>
              <a:t>kariman</a:t>
            </a:r>
            <a:r>
              <a:rPr lang="fr-FR" dirty="0">
                <a:latin typeface="Adobe Devanagari" panose="02040503050201020203" pitchFamily="18" charset="0"/>
                <a:ea typeface="Adobe Devanagari" panose="02040503050201020203" pitchFamily="18" charset="0"/>
                <a:cs typeface="Adobe Devanagari" panose="02040503050201020203" pitchFamily="18" charset="0"/>
              </a:rPr>
              <a:t>, deux eunuques</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Un joueur de tabla</a:t>
            </a:r>
          </a:p>
          <a:p>
            <a:pPr algn="just">
              <a:lnSpc>
                <a:spcPct val="105000"/>
              </a:lnSpc>
              <a:spcAft>
                <a:spcPts val="0"/>
              </a:spcAft>
            </a:pPr>
            <a:r>
              <a:rPr lang="fr-FR" dirty="0">
                <a:latin typeface="Adobe Devanagari" panose="02040503050201020203" pitchFamily="18" charset="0"/>
                <a:ea typeface="Adobe Devanagari" panose="02040503050201020203" pitchFamily="18" charset="0"/>
                <a:cs typeface="Adobe Devanagari" panose="02040503050201020203" pitchFamily="18" charset="0"/>
              </a:rPr>
              <a:t>Un joueur de </a:t>
            </a:r>
            <a:r>
              <a:rPr lang="fr-FR" dirty="0" err="1">
                <a:latin typeface="Adobe Devanagari" panose="02040503050201020203" pitchFamily="18" charset="0"/>
                <a:ea typeface="Adobe Devanagari" panose="02040503050201020203" pitchFamily="18" charset="0"/>
                <a:cs typeface="Adobe Devanagari" panose="02040503050201020203" pitchFamily="18" charset="0"/>
              </a:rPr>
              <a:t>sarangi</a:t>
            </a:r>
            <a:endParaRPr lang="fr-FR" dirty="0">
              <a:latin typeface="Adobe Devanagari" panose="02040503050201020203" pitchFamily="18" charset="0"/>
              <a:ea typeface="Adobe Devanagari" panose="02040503050201020203" pitchFamily="18" charset="0"/>
              <a:cs typeface="Adobe Devanagari" panose="02040503050201020203" pitchFamily="18" charset="0"/>
            </a:endParaRPr>
          </a:p>
          <a:p>
            <a:pPr marL="180340" indent="-180340" algn="just">
              <a:lnSpc>
                <a:spcPct val="105000"/>
              </a:lnSpc>
              <a:spcAft>
                <a:spcPts val="0"/>
              </a:spcAft>
              <a:tabLst>
                <a:tab pos="180340" algn="l"/>
              </a:tabLst>
            </a:pPr>
            <a:r>
              <a:rPr lang="fr-FR" dirty="0">
                <a:latin typeface="Adobe Devanagari" panose="02040503050201020203" pitchFamily="18" charset="0"/>
                <a:ea typeface="Adobe Devanagari" panose="02040503050201020203" pitchFamily="18" charset="0"/>
              </a:rPr>
              <a:t>Un inconnu</a:t>
            </a:r>
            <a:endParaRPr lang="fr-FR" dirty="0"/>
          </a:p>
        </p:txBody>
      </p:sp>
      <p:sp>
        <p:nvSpPr>
          <p:cNvPr id="3" name="Espace réservé de la date 2">
            <a:extLst>
              <a:ext uri="{FF2B5EF4-FFF2-40B4-BE49-F238E27FC236}">
                <a16:creationId xmlns:a16="http://schemas.microsoft.com/office/drawing/2014/main" id="{AFA7DA33-EC07-4CEA-9079-E3E16FE07C1B}"/>
              </a:ext>
            </a:extLst>
          </p:cNvPr>
          <p:cNvSpPr>
            <a:spLocks noGrp="1"/>
          </p:cNvSpPr>
          <p:nvPr>
            <p:ph type="dt" sz="half" idx="10"/>
          </p:nvPr>
        </p:nvSpPr>
        <p:spPr/>
        <p:txBody>
          <a:bodyPr/>
          <a:lstStyle/>
          <a:p>
            <a:r>
              <a:rPr lang="fr-FR"/>
              <a:t>Séminaire IrAsia – 6 décembre 2019</a:t>
            </a:r>
          </a:p>
        </p:txBody>
      </p:sp>
      <p:sp>
        <p:nvSpPr>
          <p:cNvPr id="4" name="Espace réservé du pied de page 3">
            <a:extLst>
              <a:ext uri="{FF2B5EF4-FFF2-40B4-BE49-F238E27FC236}">
                <a16:creationId xmlns:a16="http://schemas.microsoft.com/office/drawing/2014/main" id="{F943ECE7-5300-448F-8771-3D7D84748D29}"/>
              </a:ext>
            </a:extLst>
          </p:cNvPr>
          <p:cNvSpPr>
            <a:spLocks noGrp="1"/>
          </p:cNvSpPr>
          <p:nvPr>
            <p:ph type="ftr" sz="quarter" idx="11"/>
          </p:nvPr>
        </p:nvSpPr>
        <p:spPr/>
        <p:txBody>
          <a:bodyPr/>
          <a:lstStyle/>
          <a:p>
            <a:r>
              <a:rPr lang="fr-FR"/>
              <a:t>La nostalgie dans Agra Bazar</a:t>
            </a:r>
          </a:p>
        </p:txBody>
      </p:sp>
      <p:sp>
        <p:nvSpPr>
          <p:cNvPr id="5" name="Espace réservé du numéro de diapositive 4">
            <a:extLst>
              <a:ext uri="{FF2B5EF4-FFF2-40B4-BE49-F238E27FC236}">
                <a16:creationId xmlns:a16="http://schemas.microsoft.com/office/drawing/2014/main" id="{0906B0A4-255A-4F01-A6C2-BA91077128C6}"/>
              </a:ext>
            </a:extLst>
          </p:cNvPr>
          <p:cNvSpPr>
            <a:spLocks noGrp="1"/>
          </p:cNvSpPr>
          <p:nvPr>
            <p:ph type="sldNum" sz="quarter" idx="12"/>
          </p:nvPr>
        </p:nvSpPr>
        <p:spPr/>
        <p:txBody>
          <a:bodyPr/>
          <a:lstStyle/>
          <a:p>
            <a:fld id="{84C65E61-D2B8-4AC2-A68F-A309726425DC}" type="slidenum">
              <a:rPr lang="fr-FR" smtClean="0"/>
              <a:t>12</a:t>
            </a:fld>
            <a:endParaRPr lang="fr-FR"/>
          </a:p>
        </p:txBody>
      </p:sp>
    </p:spTree>
    <p:extLst>
      <p:ext uri="{BB962C8B-B14F-4D97-AF65-F5344CB8AC3E}">
        <p14:creationId xmlns:p14="http://schemas.microsoft.com/office/powerpoint/2010/main" val="94688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22" presetClass="entr" presetSubtype="1"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P spid="8" grpId="0" uiExpan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5275202-0C6A-47A5-A1A6-BDCF07C56950}"/>
              </a:ext>
            </a:extLst>
          </p:cNvPr>
          <p:cNvSpPr>
            <a:spLocks noGrp="1"/>
          </p:cNvSpPr>
          <p:nvPr>
            <p:ph type="title"/>
          </p:nvPr>
        </p:nvSpPr>
        <p:spPr/>
        <p:txBody>
          <a:bodyPr/>
          <a:lstStyle/>
          <a:p>
            <a:r>
              <a:rPr lang="fr-FR" dirty="0"/>
              <a:t>Nazir </a:t>
            </a:r>
            <a:r>
              <a:rPr lang="fr-FR" dirty="0" err="1"/>
              <a:t>Akbarabadi</a:t>
            </a:r>
            <a:r>
              <a:rPr lang="fr-FR" dirty="0"/>
              <a:t> (1740-1830)</a:t>
            </a:r>
          </a:p>
        </p:txBody>
      </p:sp>
      <p:sp>
        <p:nvSpPr>
          <p:cNvPr id="8" name="Espace réservé du texte 7">
            <a:extLst>
              <a:ext uri="{FF2B5EF4-FFF2-40B4-BE49-F238E27FC236}">
                <a16:creationId xmlns:a16="http://schemas.microsoft.com/office/drawing/2014/main" id="{C9BCFAD4-8E97-4736-A638-03E21A68F304}"/>
              </a:ext>
            </a:extLst>
          </p:cNvPr>
          <p:cNvSpPr>
            <a:spLocks noGrp="1"/>
          </p:cNvSpPr>
          <p:nvPr>
            <p:ph type="body" idx="1"/>
          </p:nvPr>
        </p:nvSpPr>
        <p:spPr/>
        <p:txBody>
          <a:bodyPr/>
          <a:lstStyle/>
          <a:p>
            <a:r>
              <a:rPr lang="fr-FR" dirty="0"/>
              <a:t>Repères biographiques</a:t>
            </a:r>
          </a:p>
        </p:txBody>
      </p:sp>
      <p:sp>
        <p:nvSpPr>
          <p:cNvPr id="4" name="Espace réservé de la date 3">
            <a:extLst>
              <a:ext uri="{FF2B5EF4-FFF2-40B4-BE49-F238E27FC236}">
                <a16:creationId xmlns:a16="http://schemas.microsoft.com/office/drawing/2014/main" id="{56A54720-8EED-4062-B76E-783B66E2891D}"/>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0D043E0E-727D-4F79-9ED3-6C257382F85E}"/>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F8D1EBF8-E413-42E7-A2B0-522A06EF3DAE}"/>
              </a:ext>
            </a:extLst>
          </p:cNvPr>
          <p:cNvSpPr>
            <a:spLocks noGrp="1"/>
          </p:cNvSpPr>
          <p:nvPr>
            <p:ph type="sldNum" sz="quarter" idx="12"/>
          </p:nvPr>
        </p:nvSpPr>
        <p:spPr/>
        <p:txBody>
          <a:bodyPr/>
          <a:lstStyle/>
          <a:p>
            <a:fld id="{84C65E61-D2B8-4AC2-A68F-A309726425DC}" type="slidenum">
              <a:rPr lang="fr-FR" smtClean="0"/>
              <a:t>13</a:t>
            </a:fld>
            <a:endParaRPr lang="fr-FR"/>
          </a:p>
        </p:txBody>
      </p:sp>
    </p:spTree>
    <p:extLst>
      <p:ext uri="{BB962C8B-B14F-4D97-AF65-F5344CB8AC3E}">
        <p14:creationId xmlns:p14="http://schemas.microsoft.com/office/powerpoint/2010/main" val="162073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7B7AD0-7D63-4225-813B-46008997A83C}"/>
              </a:ext>
            </a:extLst>
          </p:cNvPr>
          <p:cNvSpPr>
            <a:spLocks noGrp="1"/>
          </p:cNvSpPr>
          <p:nvPr>
            <p:ph type="title"/>
          </p:nvPr>
        </p:nvSpPr>
        <p:spPr>
          <a:xfrm>
            <a:off x="539998" y="180000"/>
            <a:ext cx="5400000" cy="1080000"/>
          </a:xfrm>
        </p:spPr>
        <p:txBody>
          <a:bodyPr anchor="ctr">
            <a:normAutofit/>
          </a:bodyPr>
          <a:lstStyle/>
          <a:p>
            <a:r>
              <a:rPr lang="fr-FR" sz="3200" dirty="0"/>
              <a:t>Nazir Akbarabadi (1740-1830) </a:t>
            </a:r>
          </a:p>
        </p:txBody>
      </p:sp>
      <p:sp>
        <p:nvSpPr>
          <p:cNvPr id="3" name="Espace réservé du contenu 2">
            <a:extLst>
              <a:ext uri="{FF2B5EF4-FFF2-40B4-BE49-F238E27FC236}">
                <a16:creationId xmlns:a16="http://schemas.microsoft.com/office/drawing/2014/main" id="{CF8FEE70-2C8D-4F47-8AA4-A43FEA547058}"/>
              </a:ext>
            </a:extLst>
          </p:cNvPr>
          <p:cNvSpPr>
            <a:spLocks noGrp="1"/>
          </p:cNvSpPr>
          <p:nvPr>
            <p:ph type="body" sz="half" idx="2"/>
          </p:nvPr>
        </p:nvSpPr>
        <p:spPr>
          <a:xfrm>
            <a:off x="539998" y="1440000"/>
            <a:ext cx="5400000" cy="3420000"/>
          </a:xfrm>
        </p:spPr>
        <p:txBody>
          <a:bodyPr>
            <a:normAutofit/>
          </a:bodyPr>
          <a:lstStyle/>
          <a:p>
            <a:pPr marL="180000" indent="-180000">
              <a:buFont typeface="Arial" panose="020B0604020202020204" pitchFamily="34" charset="0"/>
              <a:buChar char="•"/>
            </a:pPr>
            <a:r>
              <a:rPr lang="fr-FR" sz="1600" dirty="0"/>
              <a:t>Nazir Akbarabadi (1740-1830) est surnommé « le père du </a:t>
            </a:r>
            <a:r>
              <a:rPr lang="fr-FR" sz="1600" i="1" dirty="0" err="1"/>
              <a:t>Nazm</a:t>
            </a:r>
            <a:r>
              <a:rPr lang="fr-FR" sz="1600" dirty="0"/>
              <a:t> »</a:t>
            </a:r>
          </a:p>
          <a:p>
            <a:pPr marL="180000" indent="-180000">
              <a:buFont typeface="Arial" panose="020B0604020202020204" pitchFamily="34" charset="0"/>
              <a:buChar char="•"/>
            </a:pPr>
            <a:r>
              <a:rPr lang="fr-FR" sz="1600" dirty="0"/>
              <a:t>Il écrivit des </a:t>
            </a:r>
            <a:r>
              <a:rPr lang="fr-FR" sz="1600" i="1" dirty="0"/>
              <a:t>ghazals</a:t>
            </a:r>
            <a:r>
              <a:rPr lang="fr-FR" sz="1600" dirty="0"/>
              <a:t> et des </a:t>
            </a:r>
            <a:r>
              <a:rPr lang="fr-FR" sz="1600" i="1" dirty="0" err="1"/>
              <a:t>nazms</a:t>
            </a:r>
            <a:r>
              <a:rPr lang="fr-FR" sz="1600" dirty="0"/>
              <a:t> sous le nom de plume </a:t>
            </a:r>
            <a:r>
              <a:rPr lang="fr-FR" sz="1600" i="1" dirty="0"/>
              <a:t>Nazir</a:t>
            </a:r>
          </a:p>
          <a:p>
            <a:pPr marL="180000" indent="-180000">
              <a:buFont typeface="Arial" panose="020B0604020202020204" pitchFamily="34" charset="0"/>
              <a:buChar char="•"/>
            </a:pPr>
            <a:r>
              <a:rPr lang="fr-FR" sz="1600" dirty="0"/>
              <a:t>Il utilisait un langage simple dans ses poèmes, ce qui les a rendus populaires</a:t>
            </a:r>
          </a:p>
          <a:p>
            <a:pPr marL="180000" indent="-180000">
              <a:buFont typeface="Arial" panose="020B0604020202020204" pitchFamily="34" charset="0"/>
              <a:buChar char="•"/>
            </a:pPr>
            <a:endParaRPr lang="fr-FR" sz="1600" dirty="0"/>
          </a:p>
          <a:p>
            <a:pPr marL="180000" indent="-180000">
              <a:buFont typeface="Arial" panose="020B0604020202020204" pitchFamily="34" charset="0"/>
              <a:buChar char="•"/>
            </a:pPr>
            <a:r>
              <a:rPr lang="hi-IN" sz="1600" dirty="0"/>
              <a:t>नज़ीर </a:t>
            </a:r>
            <a:r>
              <a:rPr lang="hi-IN" sz="1600" dirty="0" err="1"/>
              <a:t>अकबराबादी</a:t>
            </a:r>
            <a:br>
              <a:rPr lang="hi-IN" sz="1600" dirty="0"/>
            </a:br>
            <a:r>
              <a:rPr lang="hi-IN" sz="1600" dirty="0"/>
              <a:t>1735 - 1830 | आगरा, भारत</a:t>
            </a:r>
            <a:br>
              <a:rPr lang="hi-IN" sz="1600" dirty="0"/>
            </a:br>
            <a:r>
              <a:rPr lang="hi-IN" sz="1600" dirty="0"/>
              <a:t>मीर </a:t>
            </a:r>
            <a:r>
              <a:rPr lang="hi-IN" sz="1600" dirty="0" err="1"/>
              <a:t>तक़ी</a:t>
            </a:r>
            <a:r>
              <a:rPr lang="hi-IN" sz="1600" dirty="0"/>
              <a:t> 'मीर' के समकालीन अग्रणी शायर जिन्होंने भारतीय संस्कृति और त्योहारों पर नज्में लिखीं। होली, दीवाली, श्रीकृष्ण पर </a:t>
            </a:r>
            <a:r>
              <a:rPr lang="hi-IN" sz="1600" dirty="0" err="1"/>
              <a:t>नज़्मों</a:t>
            </a:r>
            <a:r>
              <a:rPr lang="hi-IN" sz="1600" dirty="0"/>
              <a:t> के लिए मशहूर</a:t>
            </a:r>
            <a:br>
              <a:rPr lang="hi-IN" sz="1600" dirty="0"/>
            </a:br>
            <a:endParaRPr lang="hi-IN" sz="1600" dirty="0"/>
          </a:p>
          <a:p>
            <a:pPr marL="180000" indent="-180000">
              <a:buFont typeface="Arial" panose="020B0604020202020204" pitchFamily="34" charset="0"/>
              <a:buChar char="•"/>
            </a:pPr>
            <a:endParaRPr lang="fr-FR" sz="1600" dirty="0"/>
          </a:p>
        </p:txBody>
      </p:sp>
      <p:sp>
        <p:nvSpPr>
          <p:cNvPr id="4" name="Espace réservé de la date 3">
            <a:extLst>
              <a:ext uri="{FF2B5EF4-FFF2-40B4-BE49-F238E27FC236}">
                <a16:creationId xmlns:a16="http://schemas.microsoft.com/office/drawing/2014/main" id="{0406B385-5721-49D7-B494-73E81C3CC56B}"/>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7C2389F7-196D-4D13-B80B-EBD583CB5DF5}"/>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9700F1ED-F098-43FA-9A9E-E13804821291}"/>
              </a:ext>
            </a:extLst>
          </p:cNvPr>
          <p:cNvSpPr>
            <a:spLocks noGrp="1"/>
          </p:cNvSpPr>
          <p:nvPr>
            <p:ph type="sldNum" sz="quarter" idx="12"/>
          </p:nvPr>
        </p:nvSpPr>
        <p:spPr/>
        <p:txBody>
          <a:bodyPr/>
          <a:lstStyle/>
          <a:p>
            <a:fld id="{84C65E61-D2B8-4AC2-A68F-A309726425DC}" type="slidenum">
              <a:rPr lang="fr-FR" smtClean="0"/>
              <a:t>14</a:t>
            </a:fld>
            <a:endParaRPr lang="fr-FR"/>
          </a:p>
        </p:txBody>
      </p:sp>
      <p:pic>
        <p:nvPicPr>
          <p:cNvPr id="15" name="Espace réservé pour une image  14" descr="Une image contenant habits, regardant, portant, homme&#10;&#10;Description générée automatiquement">
            <a:extLst>
              <a:ext uri="{FF2B5EF4-FFF2-40B4-BE49-F238E27FC236}">
                <a16:creationId xmlns:a16="http://schemas.microsoft.com/office/drawing/2014/main" id="{9A0DF168-81F3-41BE-B005-E0A62D5B7148}"/>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backgroundRemoval t="0" b="97606" l="3526" r="98741">
                        <a14:foregroundMark x1="36020" y1="4236" x2="41058" y2="4420"/>
                        <a14:foregroundMark x1="41310" y1="552" x2="41310" y2="552"/>
                        <a14:foregroundMark x1="85390" y1="79926" x2="75063" y2="87477"/>
                        <a14:foregroundMark x1="75063" y1="87477" x2="46096" y2="94107"/>
                        <a14:foregroundMark x1="46096" y1="94107" x2="15365" y2="94291"/>
                        <a14:foregroundMark x1="94962" y1="79742" x2="94962" y2="79742"/>
                        <a14:foregroundMark x1="98992" y1="76059" x2="98992" y2="76059"/>
                        <a14:foregroundMark x1="41058" y1="97790" x2="43073" y2="97790"/>
                        <a14:foregroundMark x1="3526" y1="95580" x2="3526" y2="95580"/>
                        <a14:backgroundMark x1="9572" y1="2947" x2="9572" y2="2947"/>
                        <a14:backgroundMark x1="19899" y1="5157" x2="14610" y2="16759"/>
                        <a14:backgroundMark x1="14610" y1="16759" x2="19899" y2="4604"/>
                        <a14:backgroundMark x1="19899" y1="4604" x2="12594" y2="27624"/>
                        <a14:backgroundMark x1="12594" y1="27624" x2="12594" y2="27808"/>
                        <a14:backgroundMark x1="79093" y1="11234" x2="91436" y2="21915"/>
                        <a14:backgroundMark x1="91436" y1="21915" x2="81864" y2="16390"/>
                      </a14:backgroundRemoval>
                    </a14:imgEffect>
                  </a14:imgLayer>
                </a14:imgProps>
              </a:ext>
              <a:ext uri="{28A0092B-C50C-407E-A947-70E740481C1C}">
                <a14:useLocalDpi xmlns:a14="http://schemas.microsoft.com/office/drawing/2010/main" val="0"/>
              </a:ext>
            </a:extLst>
          </a:blip>
          <a:stretch>
            <a:fillRect/>
          </a:stretch>
        </p:blipFill>
        <p:spPr>
          <a:xfrm>
            <a:off x="6120000" y="720000"/>
            <a:ext cx="2632050" cy="3600000"/>
          </a:xfrm>
          <a:noFill/>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35281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par>
                          <p:cTn id="20" fill="hold">
                            <p:stCondLst>
                              <p:cond delay="4000"/>
                            </p:stCondLst>
                            <p:childTnLst>
                              <p:par>
                                <p:cTn id="21" presetID="53" presetClass="entr" presetSubtype="16" fill="hold" nodeType="after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DB3EF7DB-D593-43F9-BAF8-7A1287172D57}"/>
              </a:ext>
            </a:extLst>
          </p:cNvPr>
          <p:cNvSpPr>
            <a:spLocks noGrp="1"/>
          </p:cNvSpPr>
          <p:nvPr>
            <p:ph type="title"/>
          </p:nvPr>
        </p:nvSpPr>
        <p:spPr/>
        <p:txBody>
          <a:bodyPr/>
          <a:lstStyle/>
          <a:p>
            <a:r>
              <a:rPr lang="fr-FR" dirty="0"/>
              <a:t>Terminologie</a:t>
            </a:r>
          </a:p>
        </p:txBody>
      </p:sp>
      <p:sp>
        <p:nvSpPr>
          <p:cNvPr id="9" name="Espace réservé du texte 8">
            <a:extLst>
              <a:ext uri="{FF2B5EF4-FFF2-40B4-BE49-F238E27FC236}">
                <a16:creationId xmlns:a16="http://schemas.microsoft.com/office/drawing/2014/main" id="{2908DE76-99BB-4C47-9BA5-9B90292AECBA}"/>
              </a:ext>
            </a:extLst>
          </p:cNvPr>
          <p:cNvSpPr>
            <a:spLocks noGrp="1"/>
          </p:cNvSpPr>
          <p:nvPr>
            <p:ph type="body" idx="1"/>
          </p:nvPr>
        </p:nvSpPr>
        <p:spPr/>
        <p:txBody>
          <a:bodyPr anchor="ctr" anchorCtr="0"/>
          <a:lstStyle/>
          <a:p>
            <a:pPr marL="360000" indent="-180000">
              <a:buFont typeface="Arial" panose="020B0604020202020204" pitchFamily="34" charset="0"/>
              <a:buChar char="•"/>
            </a:pPr>
            <a:r>
              <a:rPr lang="fr-FR" dirty="0"/>
              <a:t>Nostalgie : en Europe, en Inde</a:t>
            </a:r>
          </a:p>
          <a:p>
            <a:pPr marL="360000" indent="-180000">
              <a:buFont typeface="Arial" panose="020B0604020202020204" pitchFamily="34" charset="0"/>
              <a:buChar char="•"/>
            </a:pPr>
            <a:r>
              <a:rPr lang="fr-FR" dirty="0"/>
              <a:t>Esthétique ourdoue</a:t>
            </a:r>
          </a:p>
        </p:txBody>
      </p:sp>
      <p:sp>
        <p:nvSpPr>
          <p:cNvPr id="5" name="Espace réservé de la date 4">
            <a:extLst>
              <a:ext uri="{FF2B5EF4-FFF2-40B4-BE49-F238E27FC236}">
                <a16:creationId xmlns:a16="http://schemas.microsoft.com/office/drawing/2014/main" id="{2281B3F1-B6DA-40D1-A8B6-3B73B804F490}"/>
              </a:ext>
            </a:extLst>
          </p:cNvPr>
          <p:cNvSpPr>
            <a:spLocks noGrp="1"/>
          </p:cNvSpPr>
          <p:nvPr>
            <p:ph type="dt" sz="half" idx="10"/>
          </p:nvPr>
        </p:nvSpPr>
        <p:spPr/>
        <p:txBody>
          <a:bodyPr/>
          <a:lstStyle/>
          <a:p>
            <a:r>
              <a:rPr lang="fr-FR"/>
              <a:t>Séminaire IrAsia – 6 décembre 2019</a:t>
            </a:r>
          </a:p>
        </p:txBody>
      </p:sp>
      <p:sp>
        <p:nvSpPr>
          <p:cNvPr id="6" name="Espace réservé du pied de page 5">
            <a:extLst>
              <a:ext uri="{FF2B5EF4-FFF2-40B4-BE49-F238E27FC236}">
                <a16:creationId xmlns:a16="http://schemas.microsoft.com/office/drawing/2014/main" id="{8D7F2751-7388-4132-9BF0-36F38F459F46}"/>
              </a:ext>
            </a:extLst>
          </p:cNvPr>
          <p:cNvSpPr>
            <a:spLocks noGrp="1"/>
          </p:cNvSpPr>
          <p:nvPr>
            <p:ph type="ftr" sz="quarter" idx="11"/>
          </p:nvPr>
        </p:nvSpPr>
        <p:spPr/>
        <p:txBody>
          <a:bodyPr/>
          <a:lstStyle/>
          <a:p>
            <a:r>
              <a:rPr lang="fr-FR"/>
              <a:t>La nostalgie dans Agra Bazar</a:t>
            </a:r>
          </a:p>
        </p:txBody>
      </p:sp>
      <p:sp>
        <p:nvSpPr>
          <p:cNvPr id="7" name="Espace réservé du numéro de diapositive 6">
            <a:extLst>
              <a:ext uri="{FF2B5EF4-FFF2-40B4-BE49-F238E27FC236}">
                <a16:creationId xmlns:a16="http://schemas.microsoft.com/office/drawing/2014/main" id="{7BB583EC-1A79-44E1-99DB-8DCA04AAF0D1}"/>
              </a:ext>
            </a:extLst>
          </p:cNvPr>
          <p:cNvSpPr>
            <a:spLocks noGrp="1"/>
          </p:cNvSpPr>
          <p:nvPr>
            <p:ph type="sldNum" sz="quarter" idx="12"/>
          </p:nvPr>
        </p:nvSpPr>
        <p:spPr/>
        <p:txBody>
          <a:bodyPr/>
          <a:lstStyle/>
          <a:p>
            <a:fld id="{84C65E61-D2B8-4AC2-A68F-A309726425DC}" type="slidenum">
              <a:rPr lang="fr-FR" smtClean="0"/>
              <a:t>15</a:t>
            </a:fld>
            <a:endParaRPr lang="fr-FR"/>
          </a:p>
        </p:txBody>
      </p:sp>
    </p:spTree>
    <p:extLst>
      <p:ext uri="{BB962C8B-B14F-4D97-AF65-F5344CB8AC3E}">
        <p14:creationId xmlns:p14="http://schemas.microsoft.com/office/powerpoint/2010/main" val="36604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9E13A27-3013-42CE-A1DF-8AD37EA9BE70}"/>
              </a:ext>
            </a:extLst>
          </p:cNvPr>
          <p:cNvSpPr>
            <a:spLocks noGrp="1"/>
          </p:cNvSpPr>
          <p:nvPr>
            <p:ph type="title"/>
          </p:nvPr>
        </p:nvSpPr>
        <p:spPr/>
        <p:txBody>
          <a:bodyPr>
            <a:normAutofit/>
          </a:bodyPr>
          <a:lstStyle/>
          <a:p>
            <a:r>
              <a:rPr lang="fr-FR" dirty="0"/>
              <a:t>Nostalgie à la manière de… Mémoire de groupe</a:t>
            </a:r>
          </a:p>
        </p:txBody>
      </p:sp>
      <p:sp>
        <p:nvSpPr>
          <p:cNvPr id="10" name="Espace réservé du contenu 9">
            <a:extLst>
              <a:ext uri="{FF2B5EF4-FFF2-40B4-BE49-F238E27FC236}">
                <a16:creationId xmlns:a16="http://schemas.microsoft.com/office/drawing/2014/main" id="{DF3FCF04-7987-4C94-9521-2DAF5BFE67A4}"/>
              </a:ext>
            </a:extLst>
          </p:cNvPr>
          <p:cNvSpPr>
            <a:spLocks noGrp="1"/>
          </p:cNvSpPr>
          <p:nvPr>
            <p:ph idx="1"/>
          </p:nvPr>
        </p:nvSpPr>
        <p:spPr/>
        <p:txBody>
          <a:bodyPr>
            <a:normAutofit/>
          </a:bodyPr>
          <a:lstStyle/>
          <a:p>
            <a:r>
              <a:rPr lang="fr-FR" dirty="0"/>
              <a:t>Jean Starobinski : rapide historique, passage d’une terminologie essentiellement médicale vers un objet littéraire</a:t>
            </a:r>
          </a:p>
          <a:p>
            <a:endParaRPr lang="fr-FR" dirty="0"/>
          </a:p>
          <a:p>
            <a:r>
              <a:rPr lang="fr-FR" dirty="0"/>
              <a:t>Transposition dans </a:t>
            </a:r>
            <a:r>
              <a:rPr lang="fr-FR" i="1" dirty="0"/>
              <a:t>Agra Bazar</a:t>
            </a:r>
          </a:p>
          <a:p>
            <a:pPr lvl="1"/>
            <a:r>
              <a:rPr lang="fr-FR" dirty="0"/>
              <a:t>Migration vers la ville (Agra) – les artisans du bazar</a:t>
            </a:r>
          </a:p>
          <a:p>
            <a:pPr lvl="1"/>
            <a:r>
              <a:rPr lang="fr-FR" dirty="0"/>
              <a:t>Traces d’Agra populaire, signes du passé – services et activités</a:t>
            </a:r>
          </a:p>
          <a:p>
            <a:pPr lvl="1"/>
            <a:r>
              <a:rPr lang="fr-FR" dirty="0"/>
              <a:t>Affres de la mélancolie, de la nostalgie, du spleen, du bourdon, du cafard</a:t>
            </a:r>
          </a:p>
          <a:p>
            <a:pPr lvl="1"/>
            <a:r>
              <a:rPr lang="fr-FR" dirty="0"/>
              <a:t>Métamorphoses de la nostalgie : mal du pays – une maladie – le mal du passé</a:t>
            </a:r>
          </a:p>
        </p:txBody>
      </p:sp>
      <p:sp>
        <p:nvSpPr>
          <p:cNvPr id="4" name="Espace réservé de la date 3">
            <a:extLst>
              <a:ext uri="{FF2B5EF4-FFF2-40B4-BE49-F238E27FC236}">
                <a16:creationId xmlns:a16="http://schemas.microsoft.com/office/drawing/2014/main" id="{DAE7B67A-1819-4722-83FB-3AB589164E95}"/>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53B31D43-F599-4D93-94B5-4DB11C42136A}"/>
              </a:ext>
            </a:extLst>
          </p:cNvPr>
          <p:cNvSpPr>
            <a:spLocks noGrp="1"/>
          </p:cNvSpPr>
          <p:nvPr>
            <p:ph type="ftr" sz="quarter" idx="11"/>
          </p:nvPr>
        </p:nvSpPr>
        <p:spPr/>
        <p:txBody>
          <a:bodyPr/>
          <a:lstStyle/>
          <a:p>
            <a:r>
              <a:rPr lang="fr-FR" dirty="0"/>
              <a:t>La nostalgie dans Agra Bazar</a:t>
            </a:r>
          </a:p>
        </p:txBody>
      </p:sp>
      <p:sp>
        <p:nvSpPr>
          <p:cNvPr id="6" name="Espace réservé du numéro de diapositive 5">
            <a:extLst>
              <a:ext uri="{FF2B5EF4-FFF2-40B4-BE49-F238E27FC236}">
                <a16:creationId xmlns:a16="http://schemas.microsoft.com/office/drawing/2014/main" id="{4ED1257D-366D-42FB-9539-1DDCC110C3D9}"/>
              </a:ext>
            </a:extLst>
          </p:cNvPr>
          <p:cNvSpPr>
            <a:spLocks noGrp="1"/>
          </p:cNvSpPr>
          <p:nvPr>
            <p:ph type="sldNum" sz="quarter" idx="12"/>
          </p:nvPr>
        </p:nvSpPr>
        <p:spPr/>
        <p:txBody>
          <a:bodyPr/>
          <a:lstStyle/>
          <a:p>
            <a:fld id="{84C65E61-D2B8-4AC2-A68F-A309726425DC}" type="slidenum">
              <a:rPr lang="fr-FR" smtClean="0"/>
              <a:t>16</a:t>
            </a:fld>
            <a:endParaRPr lang="fr-FR"/>
          </a:p>
        </p:txBody>
      </p:sp>
    </p:spTree>
    <p:extLst>
      <p:ext uri="{BB962C8B-B14F-4D97-AF65-F5344CB8AC3E}">
        <p14:creationId xmlns:p14="http://schemas.microsoft.com/office/powerpoint/2010/main" val="45991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left)">
                                      <p:cBhvr>
                                        <p:cTn id="11" dur="500"/>
                                        <p:tgtEl>
                                          <p:spTgt spid="10">
                                            <p:txEl>
                                              <p:pRg st="2" end="2"/>
                                            </p:txEl>
                                          </p:spTgt>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wipe(left)">
                                      <p:cBhvr>
                                        <p:cTn id="15" dur="500"/>
                                        <p:tgtEl>
                                          <p:spTgt spid="10">
                                            <p:txEl>
                                              <p:pRg st="3" end="3"/>
                                            </p:txEl>
                                          </p:spTgt>
                                        </p:tgtEl>
                                      </p:cBhvr>
                                    </p:animEffect>
                                  </p:childTnLst>
                                </p:cTn>
                              </p:par>
                            </p:childTnLst>
                          </p:cTn>
                        </p:par>
                        <p:par>
                          <p:cTn id="16" fill="hold">
                            <p:stCondLst>
                              <p:cond delay="3500"/>
                            </p:stCondLst>
                            <p:childTnLst>
                              <p:par>
                                <p:cTn id="17" presetID="22" presetClass="entr" presetSubtype="8" fill="hold" grpId="0" nodeType="afterEffect">
                                  <p:stCondLst>
                                    <p:cond delay="50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wipe(left)">
                                      <p:cBhvr>
                                        <p:cTn id="19" dur="500"/>
                                        <p:tgtEl>
                                          <p:spTgt spid="10">
                                            <p:txEl>
                                              <p:pRg st="4" end="4"/>
                                            </p:txEl>
                                          </p:spTgt>
                                        </p:tgtEl>
                                      </p:cBhvr>
                                    </p:animEffect>
                                  </p:childTnLst>
                                </p:cTn>
                              </p:par>
                            </p:childTnLst>
                          </p:cTn>
                        </p:par>
                        <p:par>
                          <p:cTn id="20" fill="hold">
                            <p:stCondLst>
                              <p:cond delay="4500"/>
                            </p:stCondLst>
                            <p:childTnLst>
                              <p:par>
                                <p:cTn id="21" presetID="22" presetClass="entr" presetSubtype="8" fill="hold" grpId="0" nodeType="afterEffect">
                                  <p:stCondLst>
                                    <p:cond delay="500"/>
                                  </p:stCondLst>
                                  <p:childTnLst>
                                    <p:set>
                                      <p:cBhvr>
                                        <p:cTn id="22" dur="1" fill="hold">
                                          <p:stCondLst>
                                            <p:cond delay="0"/>
                                          </p:stCondLst>
                                        </p:cTn>
                                        <p:tgtEl>
                                          <p:spTgt spid="10">
                                            <p:txEl>
                                              <p:pRg st="5" end="5"/>
                                            </p:txEl>
                                          </p:spTgt>
                                        </p:tgtEl>
                                        <p:attrNameLst>
                                          <p:attrName>style.visibility</p:attrName>
                                        </p:attrNameLst>
                                      </p:cBhvr>
                                      <p:to>
                                        <p:strVal val="visible"/>
                                      </p:to>
                                    </p:set>
                                    <p:animEffect transition="in" filter="wipe(left)">
                                      <p:cBhvr>
                                        <p:cTn id="23" dur="500"/>
                                        <p:tgtEl>
                                          <p:spTgt spid="10">
                                            <p:txEl>
                                              <p:pRg st="5" end="5"/>
                                            </p:txEl>
                                          </p:spTgt>
                                        </p:tgtEl>
                                      </p:cBhvr>
                                    </p:animEffect>
                                  </p:childTnLst>
                                </p:cTn>
                              </p:par>
                            </p:childTnLst>
                          </p:cTn>
                        </p:par>
                        <p:par>
                          <p:cTn id="24" fill="hold">
                            <p:stCondLst>
                              <p:cond delay="5500"/>
                            </p:stCondLst>
                            <p:childTnLst>
                              <p:par>
                                <p:cTn id="25" presetID="22" presetClass="entr" presetSubtype="8" fill="hold" grpId="0" nodeType="afterEffect">
                                  <p:stCondLst>
                                    <p:cond delay="50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wipe(left)">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0E2B8858-B5A1-4B31-B864-3ED3F90A8CAC}"/>
              </a:ext>
            </a:extLst>
          </p:cNvPr>
          <p:cNvSpPr>
            <a:spLocks noGrp="1"/>
          </p:cNvSpPr>
          <p:nvPr>
            <p:ph type="title"/>
          </p:nvPr>
        </p:nvSpPr>
        <p:spPr/>
        <p:txBody>
          <a:bodyPr>
            <a:normAutofit/>
          </a:bodyPr>
          <a:lstStyle/>
          <a:p>
            <a:r>
              <a:rPr lang="fr-FR" dirty="0"/>
              <a:t>La nostalgie vue de l’Inde</a:t>
            </a:r>
          </a:p>
        </p:txBody>
      </p:sp>
      <p:sp>
        <p:nvSpPr>
          <p:cNvPr id="9" name="Espace réservé du texte 8">
            <a:extLst>
              <a:ext uri="{FF2B5EF4-FFF2-40B4-BE49-F238E27FC236}">
                <a16:creationId xmlns:a16="http://schemas.microsoft.com/office/drawing/2014/main" id="{3475524D-58E3-4909-B3F2-BA18032D9D43}"/>
              </a:ext>
            </a:extLst>
          </p:cNvPr>
          <p:cNvSpPr>
            <a:spLocks noGrp="1"/>
          </p:cNvSpPr>
          <p:nvPr>
            <p:ph idx="1"/>
          </p:nvPr>
        </p:nvSpPr>
        <p:spPr/>
        <p:txBody>
          <a:bodyPr>
            <a:normAutofit/>
          </a:bodyPr>
          <a:lstStyle/>
          <a:p>
            <a:r>
              <a:rPr lang="ar-AE" sz="2400" dirty="0"/>
              <a:t>ماضي </a:t>
            </a:r>
            <a:r>
              <a:rPr lang="fr-FR" sz="2400" dirty="0"/>
              <a:t> –</a:t>
            </a:r>
            <a:r>
              <a:rPr lang="hi-IN" sz="2400" dirty="0"/>
              <a:t> माज़ी</a:t>
            </a:r>
            <a:r>
              <a:rPr lang="fr-FR" sz="2400" dirty="0"/>
              <a:t> – </a:t>
            </a:r>
            <a:r>
              <a:rPr lang="fr-FR" sz="2400" i="1" dirty="0" err="1"/>
              <a:t>mā</a:t>
            </a:r>
            <a:r>
              <a:rPr lang="fr-FR" sz="2000" i="1" dirty="0" err="1"/>
              <a:t>ẓ</a:t>
            </a:r>
            <a:r>
              <a:rPr lang="fr-FR" sz="2400" i="1" dirty="0" err="1"/>
              <a:t>ī</a:t>
            </a:r>
            <a:endParaRPr lang="fr-FR" sz="2400" i="1" dirty="0"/>
          </a:p>
          <a:p>
            <a:pPr lvl="1">
              <a:spcBef>
                <a:spcPts val="0"/>
              </a:spcBef>
            </a:pPr>
            <a:r>
              <a:rPr lang="fr-FR" sz="2100" dirty="0"/>
              <a:t>Le passage, le passé</a:t>
            </a:r>
          </a:p>
          <a:p>
            <a:pPr>
              <a:spcBef>
                <a:spcPts val="3000"/>
              </a:spcBef>
            </a:pPr>
            <a:r>
              <a:rPr lang="ar-AE" sz="2400" dirty="0"/>
              <a:t>ياد </a:t>
            </a:r>
            <a:r>
              <a:rPr lang="fr-FR" sz="2400" dirty="0"/>
              <a:t> – </a:t>
            </a:r>
            <a:r>
              <a:rPr lang="hi-IN" sz="2400" dirty="0"/>
              <a:t>याद</a:t>
            </a:r>
            <a:r>
              <a:rPr lang="fr-FR" sz="2400" dirty="0"/>
              <a:t> – </a:t>
            </a:r>
            <a:r>
              <a:rPr lang="fr-FR" sz="2400" i="1" dirty="0" err="1"/>
              <a:t>yād</a:t>
            </a:r>
            <a:endParaRPr lang="fr-FR" sz="2400" i="1" dirty="0"/>
          </a:p>
          <a:p>
            <a:pPr lvl="1">
              <a:spcBef>
                <a:spcPts val="0"/>
              </a:spcBef>
            </a:pPr>
            <a:r>
              <a:rPr lang="fr-FR" sz="2100" dirty="0"/>
              <a:t>Le souvenir, la réminiscence</a:t>
            </a:r>
          </a:p>
          <a:p>
            <a:pPr>
              <a:spcBef>
                <a:spcPts val="3000"/>
              </a:spcBef>
            </a:pPr>
            <a:r>
              <a:rPr lang="fr-FR" sz="2400" dirty="0"/>
              <a:t> </a:t>
            </a:r>
            <a:r>
              <a:rPr lang="ar-AE" sz="2400" dirty="0"/>
              <a:t>افسوس </a:t>
            </a:r>
            <a:r>
              <a:rPr lang="fr-FR" sz="2400" dirty="0"/>
              <a:t> – </a:t>
            </a:r>
            <a:r>
              <a:rPr lang="hi-IN" sz="2400" dirty="0"/>
              <a:t>अफ़सोस</a:t>
            </a:r>
            <a:r>
              <a:rPr lang="fr-FR" sz="2400" dirty="0"/>
              <a:t> – </a:t>
            </a:r>
            <a:r>
              <a:rPr lang="fr-FR" sz="2400" i="1" dirty="0" err="1"/>
              <a:t>afsos</a:t>
            </a:r>
            <a:endParaRPr lang="fr-FR" sz="2400" i="1" dirty="0"/>
          </a:p>
          <a:p>
            <a:pPr lvl="1">
              <a:spcBef>
                <a:spcPts val="0"/>
              </a:spcBef>
            </a:pPr>
            <a:r>
              <a:rPr lang="fr-FR" sz="2100" dirty="0"/>
              <a:t>Le chagrin, les regrets</a:t>
            </a:r>
          </a:p>
        </p:txBody>
      </p:sp>
      <p:sp>
        <p:nvSpPr>
          <p:cNvPr id="5" name="Espace réservé de la date 4">
            <a:extLst>
              <a:ext uri="{FF2B5EF4-FFF2-40B4-BE49-F238E27FC236}">
                <a16:creationId xmlns:a16="http://schemas.microsoft.com/office/drawing/2014/main" id="{C9D44250-0FAE-44AD-8ACA-79E0E6BC52C8}"/>
              </a:ext>
            </a:extLst>
          </p:cNvPr>
          <p:cNvSpPr>
            <a:spLocks noGrp="1"/>
          </p:cNvSpPr>
          <p:nvPr>
            <p:ph type="dt" sz="half" idx="10"/>
          </p:nvPr>
        </p:nvSpPr>
        <p:spPr/>
        <p:txBody>
          <a:bodyPr/>
          <a:lstStyle/>
          <a:p>
            <a:r>
              <a:rPr lang="fr-FR"/>
              <a:t>Séminaire IrAsia – 6 décembre 2019</a:t>
            </a:r>
          </a:p>
        </p:txBody>
      </p:sp>
      <p:sp>
        <p:nvSpPr>
          <p:cNvPr id="6" name="Espace réservé du pied de page 5">
            <a:extLst>
              <a:ext uri="{FF2B5EF4-FFF2-40B4-BE49-F238E27FC236}">
                <a16:creationId xmlns:a16="http://schemas.microsoft.com/office/drawing/2014/main" id="{EFA0E8B7-4572-42B7-B45C-281D2F267E58}"/>
              </a:ext>
            </a:extLst>
          </p:cNvPr>
          <p:cNvSpPr>
            <a:spLocks noGrp="1"/>
          </p:cNvSpPr>
          <p:nvPr>
            <p:ph type="ftr" sz="quarter" idx="11"/>
          </p:nvPr>
        </p:nvSpPr>
        <p:spPr/>
        <p:txBody>
          <a:bodyPr/>
          <a:lstStyle/>
          <a:p>
            <a:r>
              <a:rPr lang="fr-FR" dirty="0"/>
              <a:t>La nostalgie dans Agra Bazar</a:t>
            </a:r>
          </a:p>
        </p:txBody>
      </p:sp>
      <p:sp>
        <p:nvSpPr>
          <p:cNvPr id="7" name="Espace réservé du numéro de diapositive 6">
            <a:extLst>
              <a:ext uri="{FF2B5EF4-FFF2-40B4-BE49-F238E27FC236}">
                <a16:creationId xmlns:a16="http://schemas.microsoft.com/office/drawing/2014/main" id="{0557840F-D996-4717-B874-532CCDCA07F9}"/>
              </a:ext>
            </a:extLst>
          </p:cNvPr>
          <p:cNvSpPr>
            <a:spLocks noGrp="1"/>
          </p:cNvSpPr>
          <p:nvPr>
            <p:ph type="sldNum" sz="quarter" idx="12"/>
          </p:nvPr>
        </p:nvSpPr>
        <p:spPr/>
        <p:txBody>
          <a:bodyPr/>
          <a:lstStyle/>
          <a:p>
            <a:fld id="{84C65E61-D2B8-4AC2-A68F-A309726425DC}" type="slidenum">
              <a:rPr lang="fr-FR" smtClean="0"/>
              <a:t>17</a:t>
            </a:fld>
            <a:endParaRPr lang="fr-FR"/>
          </a:p>
        </p:txBody>
      </p:sp>
    </p:spTree>
    <p:extLst>
      <p:ext uri="{BB962C8B-B14F-4D97-AF65-F5344CB8AC3E}">
        <p14:creationId xmlns:p14="http://schemas.microsoft.com/office/powerpoint/2010/main" val="99016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10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left)">
                                      <p:cBhvr>
                                        <p:cTn id="15" dur="500"/>
                                        <p:tgtEl>
                                          <p:spTgt spid="9">
                                            <p:txEl>
                                              <p:pRg st="2" end="2"/>
                                            </p:txEl>
                                          </p:spTgt>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wipe(left)">
                                      <p:cBhvr>
                                        <p:cTn id="19" dur="500"/>
                                        <p:tgtEl>
                                          <p:spTgt spid="9">
                                            <p:txEl>
                                              <p:pRg st="3" end="3"/>
                                            </p:txEl>
                                          </p:spTgt>
                                        </p:tgtEl>
                                      </p:cBhvr>
                                    </p:animEffect>
                                  </p:childTnLst>
                                </p:cTn>
                              </p:par>
                            </p:childTnLst>
                          </p:cTn>
                        </p:par>
                        <p:par>
                          <p:cTn id="20" fill="hold">
                            <p:stCondLst>
                              <p:cond delay="3000"/>
                            </p:stCondLst>
                            <p:childTnLst>
                              <p:par>
                                <p:cTn id="21" presetID="22" presetClass="entr" presetSubtype="8" fill="hold" grpId="0" nodeType="afterEffect">
                                  <p:stCondLst>
                                    <p:cond delay="10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wipe(left)">
                                      <p:cBhvr>
                                        <p:cTn id="23" dur="500"/>
                                        <p:tgtEl>
                                          <p:spTgt spid="9">
                                            <p:txEl>
                                              <p:pRg st="4" end="4"/>
                                            </p:txEl>
                                          </p:spTgt>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left)">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7FA1F-3AC0-44BF-A95B-8CB485926F1A}"/>
              </a:ext>
            </a:extLst>
          </p:cNvPr>
          <p:cNvSpPr>
            <a:spLocks noGrp="1"/>
          </p:cNvSpPr>
          <p:nvPr>
            <p:ph type="title"/>
          </p:nvPr>
        </p:nvSpPr>
        <p:spPr/>
        <p:txBody>
          <a:bodyPr/>
          <a:lstStyle/>
          <a:p>
            <a:r>
              <a:rPr lang="fr-FR"/>
              <a:t>Éléments d’esthétique ourdoue</a:t>
            </a:r>
          </a:p>
        </p:txBody>
      </p:sp>
      <p:sp>
        <p:nvSpPr>
          <p:cNvPr id="3" name="Espace réservé du contenu 2">
            <a:extLst>
              <a:ext uri="{FF2B5EF4-FFF2-40B4-BE49-F238E27FC236}">
                <a16:creationId xmlns:a16="http://schemas.microsoft.com/office/drawing/2014/main" id="{A5D7F514-AB73-4566-9631-35AAE52054CD}"/>
              </a:ext>
            </a:extLst>
          </p:cNvPr>
          <p:cNvSpPr>
            <a:spLocks noGrp="1"/>
          </p:cNvSpPr>
          <p:nvPr>
            <p:ph idx="1"/>
          </p:nvPr>
        </p:nvSpPr>
        <p:spPr/>
        <p:txBody>
          <a:bodyPr>
            <a:normAutofit/>
          </a:bodyPr>
          <a:lstStyle/>
          <a:p>
            <a:r>
              <a:rPr lang="fr-FR" dirty="0" err="1"/>
              <a:t>غزل</a:t>
            </a:r>
            <a:r>
              <a:rPr lang="fr-FR" dirty="0"/>
              <a:t>	– </a:t>
            </a:r>
            <a:r>
              <a:rPr lang="fr-FR" dirty="0" err="1"/>
              <a:t>ग़ज़ल</a:t>
            </a:r>
            <a:r>
              <a:rPr lang="fr-FR" dirty="0"/>
              <a:t> – </a:t>
            </a:r>
            <a:r>
              <a:rPr lang="fr-FR" i="1" dirty="0" err="1"/>
              <a:t>ġazal</a:t>
            </a:r>
            <a:endParaRPr lang="fr-FR" i="1" dirty="0"/>
          </a:p>
          <a:p>
            <a:pPr lvl="1">
              <a:spcBef>
                <a:spcPts val="0"/>
              </a:spcBef>
            </a:pPr>
            <a:r>
              <a:rPr lang="fr-FR" dirty="0"/>
              <a:t>Parole amoureuse ; bref poème d’amour fréquemment symbolique, aux distiques sémantiquement indépendants et rimant AA, BA, CA, etc. </a:t>
            </a:r>
          </a:p>
          <a:p>
            <a:pPr lvl="1"/>
            <a:r>
              <a:rPr lang="fr-FR" dirty="0"/>
              <a:t>Le </a:t>
            </a:r>
            <a:r>
              <a:rPr lang="fr-FR" i="1" dirty="0" err="1"/>
              <a:t>ġazal</a:t>
            </a:r>
            <a:r>
              <a:rPr lang="fr-FR" dirty="0"/>
              <a:t> était surtout destiné à la récitation dans des assemblées poétiques conventionnelles appelées </a:t>
            </a:r>
            <a:r>
              <a:rPr lang="fr-FR" i="1" dirty="0" err="1"/>
              <a:t>mušā’ra</a:t>
            </a:r>
            <a:r>
              <a:rPr lang="fr-FR" dirty="0"/>
              <a:t>, où une lampe était placée devant le poète dont le tour était venu de faire entendre ses vers</a:t>
            </a:r>
          </a:p>
          <a:p>
            <a:pPr>
              <a:spcBef>
                <a:spcPts val="3000"/>
              </a:spcBef>
            </a:pPr>
            <a:r>
              <a:rPr lang="fr-FR" dirty="0"/>
              <a:t> </a:t>
            </a:r>
            <a:r>
              <a:rPr lang="fr-FR" dirty="0" err="1"/>
              <a:t>نظم</a:t>
            </a:r>
            <a:r>
              <a:rPr lang="fr-FR" dirty="0"/>
              <a:t>– </a:t>
            </a:r>
            <a:r>
              <a:rPr lang="fr-FR" dirty="0" err="1"/>
              <a:t>नज़्म</a:t>
            </a:r>
            <a:r>
              <a:rPr lang="fr-FR" dirty="0"/>
              <a:t> – </a:t>
            </a:r>
            <a:r>
              <a:rPr lang="fr-FR" i="1" dirty="0" err="1"/>
              <a:t>naz̤m</a:t>
            </a:r>
            <a:endParaRPr lang="fr-FR" i="1" dirty="0"/>
          </a:p>
          <a:p>
            <a:pPr lvl="1">
              <a:spcBef>
                <a:spcPts val="0"/>
              </a:spcBef>
            </a:pPr>
            <a:r>
              <a:rPr lang="fr-FR" dirty="0"/>
              <a:t>inf. n. de </a:t>
            </a:r>
            <a:r>
              <a:rPr lang="fr-FR" dirty="0" err="1"/>
              <a:t>نظم</a:t>
            </a:r>
            <a:r>
              <a:rPr lang="fr-FR" dirty="0"/>
              <a:t> ‘  ordonner ; disposer ; composer des vers</a:t>
            </a:r>
          </a:p>
          <a:p>
            <a:pPr lvl="1"/>
            <a:r>
              <a:rPr lang="fr-FR" dirty="0"/>
              <a:t>Autres chants populaires</a:t>
            </a:r>
          </a:p>
          <a:p>
            <a:endParaRPr lang="fr-FR" dirty="0"/>
          </a:p>
        </p:txBody>
      </p:sp>
      <p:sp>
        <p:nvSpPr>
          <p:cNvPr id="4" name="Espace réservé de la date 3">
            <a:extLst>
              <a:ext uri="{FF2B5EF4-FFF2-40B4-BE49-F238E27FC236}">
                <a16:creationId xmlns:a16="http://schemas.microsoft.com/office/drawing/2014/main" id="{3507FF23-5549-4043-9E96-5C5A0F8A2367}"/>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A3362E13-CC31-45A0-9573-6B5D5DED1564}"/>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A8B763CA-7F4D-45FA-B9ED-B89406B341E6}"/>
              </a:ext>
            </a:extLst>
          </p:cNvPr>
          <p:cNvSpPr>
            <a:spLocks noGrp="1"/>
          </p:cNvSpPr>
          <p:nvPr>
            <p:ph type="sldNum" sz="quarter" idx="12"/>
          </p:nvPr>
        </p:nvSpPr>
        <p:spPr/>
        <p:txBody>
          <a:bodyPr/>
          <a:lstStyle/>
          <a:p>
            <a:fld id="{84C65E61-D2B8-4AC2-A68F-A309726425DC}" type="slidenum">
              <a:rPr lang="fr-FR" smtClean="0"/>
              <a:t>18</a:t>
            </a:fld>
            <a:endParaRPr lang="fr-FR"/>
          </a:p>
        </p:txBody>
      </p:sp>
    </p:spTree>
    <p:extLst>
      <p:ext uri="{BB962C8B-B14F-4D97-AF65-F5344CB8AC3E}">
        <p14:creationId xmlns:p14="http://schemas.microsoft.com/office/powerpoint/2010/main" val="15419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2000"/>
                            </p:stCondLst>
                            <p:childTnLst>
                              <p:par>
                                <p:cTn id="17" presetID="22" presetClass="entr" presetSubtype="8"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4000"/>
                            </p:stCondLst>
                            <p:childTnLst>
                              <p:par>
                                <p:cTn id="25" presetID="22" presetClass="entr" presetSubtype="8"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6FF8E014-DD89-459E-8699-EB9F1CC2939C}"/>
              </a:ext>
            </a:extLst>
          </p:cNvPr>
          <p:cNvSpPr>
            <a:spLocks noGrp="1"/>
          </p:cNvSpPr>
          <p:nvPr>
            <p:ph type="title"/>
          </p:nvPr>
        </p:nvSpPr>
        <p:spPr/>
        <p:txBody>
          <a:bodyPr/>
          <a:lstStyle/>
          <a:p>
            <a:r>
              <a:rPr lang="fr-FR" dirty="0"/>
              <a:t>3 chants de la pièce commentés</a:t>
            </a:r>
          </a:p>
        </p:txBody>
      </p:sp>
      <p:sp>
        <p:nvSpPr>
          <p:cNvPr id="8" name="Espace réservé du texte 7">
            <a:extLst>
              <a:ext uri="{FF2B5EF4-FFF2-40B4-BE49-F238E27FC236}">
                <a16:creationId xmlns:a16="http://schemas.microsoft.com/office/drawing/2014/main" id="{499B2996-8275-48F2-83A6-23B4D07FFC70}"/>
              </a:ext>
            </a:extLst>
          </p:cNvPr>
          <p:cNvSpPr>
            <a:spLocks noGrp="1"/>
          </p:cNvSpPr>
          <p:nvPr>
            <p:ph type="body" idx="1"/>
          </p:nvPr>
        </p:nvSpPr>
        <p:spPr/>
        <p:txBody>
          <a:bodyPr/>
          <a:lstStyle/>
          <a:p>
            <a:r>
              <a:rPr lang="fr-FR" dirty="0"/>
              <a:t>Un </a:t>
            </a:r>
            <a:r>
              <a:rPr lang="fr-FR" i="1" dirty="0"/>
              <a:t>poème</a:t>
            </a:r>
            <a:r>
              <a:rPr lang="fr-FR" dirty="0"/>
              <a:t>, un </a:t>
            </a:r>
            <a:r>
              <a:rPr lang="fr-FR" i="1" dirty="0"/>
              <a:t>ghazal</a:t>
            </a:r>
            <a:r>
              <a:rPr lang="fr-FR" dirty="0"/>
              <a:t>, un </a:t>
            </a:r>
            <a:r>
              <a:rPr lang="fr-FR" i="1" dirty="0" err="1"/>
              <a:t>nazm</a:t>
            </a:r>
            <a:endParaRPr lang="fr-FR" i="1" dirty="0"/>
          </a:p>
        </p:txBody>
      </p:sp>
      <p:sp>
        <p:nvSpPr>
          <p:cNvPr id="4" name="Espace réservé de la date 3">
            <a:extLst>
              <a:ext uri="{FF2B5EF4-FFF2-40B4-BE49-F238E27FC236}">
                <a16:creationId xmlns:a16="http://schemas.microsoft.com/office/drawing/2014/main" id="{371FD4D8-EE40-457E-A62C-416F1DC67BE4}"/>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394399FB-A280-4F15-86A8-19D55B319527}"/>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38DEFA99-0C6C-42E3-BAD0-1856237FDDFC}"/>
              </a:ext>
            </a:extLst>
          </p:cNvPr>
          <p:cNvSpPr>
            <a:spLocks noGrp="1"/>
          </p:cNvSpPr>
          <p:nvPr>
            <p:ph type="sldNum" sz="quarter" idx="12"/>
          </p:nvPr>
        </p:nvSpPr>
        <p:spPr/>
        <p:txBody>
          <a:bodyPr/>
          <a:lstStyle/>
          <a:p>
            <a:fld id="{84C65E61-D2B8-4AC2-A68F-A309726425DC}" type="slidenum">
              <a:rPr lang="fr-FR" smtClean="0"/>
              <a:t>19</a:t>
            </a:fld>
            <a:endParaRPr lang="fr-FR"/>
          </a:p>
        </p:txBody>
      </p:sp>
    </p:spTree>
    <p:extLst>
      <p:ext uri="{BB962C8B-B14F-4D97-AF65-F5344CB8AC3E}">
        <p14:creationId xmlns:p14="http://schemas.microsoft.com/office/powerpoint/2010/main" val="16928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6A5609-586B-4A17-8D13-50BE622C03D1}"/>
              </a:ext>
            </a:extLst>
          </p:cNvPr>
          <p:cNvSpPr>
            <a:spLocks noGrp="1"/>
          </p:cNvSpPr>
          <p:nvPr>
            <p:ph type="title"/>
          </p:nvPr>
        </p:nvSpPr>
        <p:spPr/>
        <p:txBody>
          <a:bodyPr/>
          <a:lstStyle/>
          <a:p>
            <a:r>
              <a:rPr lang="fr-FR" dirty="0"/>
              <a:t>Sommaire</a:t>
            </a:r>
          </a:p>
        </p:txBody>
      </p:sp>
      <p:sp>
        <p:nvSpPr>
          <p:cNvPr id="3" name="Espace réservé du contenu 2">
            <a:extLst>
              <a:ext uri="{FF2B5EF4-FFF2-40B4-BE49-F238E27FC236}">
                <a16:creationId xmlns:a16="http://schemas.microsoft.com/office/drawing/2014/main" id="{0F3E01CD-5971-4F37-A3ED-206F7FFDA990}"/>
              </a:ext>
            </a:extLst>
          </p:cNvPr>
          <p:cNvSpPr>
            <a:spLocks noGrp="1"/>
          </p:cNvSpPr>
          <p:nvPr>
            <p:ph idx="1"/>
          </p:nvPr>
        </p:nvSpPr>
        <p:spPr/>
        <p:txBody>
          <a:bodyPr bIns="0">
            <a:normAutofit/>
          </a:bodyPr>
          <a:lstStyle/>
          <a:p>
            <a:r>
              <a:rPr lang="fr-FR" dirty="0"/>
              <a:t>Repères historiques</a:t>
            </a:r>
          </a:p>
          <a:p>
            <a:pPr lvl="1"/>
            <a:r>
              <a:rPr lang="fr-FR" dirty="0"/>
              <a:t>Habib </a:t>
            </a:r>
            <a:r>
              <a:rPr lang="fr-FR" dirty="0" err="1"/>
              <a:t>Tanvir</a:t>
            </a:r>
            <a:endParaRPr lang="fr-FR" dirty="0"/>
          </a:p>
          <a:p>
            <a:pPr lvl="1"/>
            <a:r>
              <a:rPr lang="fr-FR" i="1" dirty="0"/>
              <a:t>Agra Bazar</a:t>
            </a:r>
          </a:p>
          <a:p>
            <a:pPr lvl="1"/>
            <a:r>
              <a:rPr lang="fr-FR" dirty="0"/>
              <a:t>Nazir Akbarabadi</a:t>
            </a:r>
          </a:p>
          <a:p>
            <a:pPr>
              <a:spcBef>
                <a:spcPts val="1800"/>
              </a:spcBef>
            </a:pPr>
            <a:r>
              <a:rPr lang="fr-FR" dirty="0"/>
              <a:t>Terminologie</a:t>
            </a:r>
          </a:p>
          <a:p>
            <a:pPr lvl="1"/>
            <a:r>
              <a:rPr lang="fr-FR" dirty="0"/>
              <a:t>La nostalgie en Europe, en Inde</a:t>
            </a:r>
          </a:p>
          <a:p>
            <a:pPr lvl="1"/>
            <a:r>
              <a:rPr lang="fr-FR" dirty="0"/>
              <a:t>Éléments d’esthétique ourdoue</a:t>
            </a:r>
          </a:p>
          <a:p>
            <a:pPr>
              <a:spcBef>
                <a:spcPts val="1800"/>
              </a:spcBef>
            </a:pPr>
            <a:r>
              <a:rPr lang="fr-FR" dirty="0"/>
              <a:t>Commentaires sur trois chants (poème, </a:t>
            </a:r>
            <a:r>
              <a:rPr lang="fr-FR" i="1" dirty="0"/>
              <a:t>ghazal</a:t>
            </a:r>
            <a:r>
              <a:rPr lang="fr-FR" dirty="0"/>
              <a:t>, </a:t>
            </a:r>
            <a:r>
              <a:rPr lang="fr-FR" i="1" dirty="0" err="1"/>
              <a:t>nazm</a:t>
            </a:r>
            <a:r>
              <a:rPr lang="fr-FR" dirty="0"/>
              <a:t>) de la pièce </a:t>
            </a:r>
            <a:r>
              <a:rPr lang="fr-FR" i="1" dirty="0"/>
              <a:t>Agra Bazar</a:t>
            </a:r>
          </a:p>
          <a:p>
            <a:pPr>
              <a:spcBef>
                <a:spcPts val="1800"/>
              </a:spcBef>
            </a:pPr>
            <a:r>
              <a:rPr lang="fr-FR" dirty="0"/>
              <a:t>Conclusions, références</a:t>
            </a:r>
          </a:p>
        </p:txBody>
      </p:sp>
      <p:sp>
        <p:nvSpPr>
          <p:cNvPr id="4" name="Espace réservé de la date 3">
            <a:extLst>
              <a:ext uri="{FF2B5EF4-FFF2-40B4-BE49-F238E27FC236}">
                <a16:creationId xmlns:a16="http://schemas.microsoft.com/office/drawing/2014/main" id="{0A5BEF92-188A-40B0-B0CD-5BE663F3A8B4}"/>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DC6EE925-8FC0-439E-8100-098DD5860715}"/>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0A5B7A80-F6F9-4C78-82C7-FDD4D42B269B}"/>
              </a:ext>
            </a:extLst>
          </p:cNvPr>
          <p:cNvSpPr>
            <a:spLocks noGrp="1"/>
          </p:cNvSpPr>
          <p:nvPr>
            <p:ph type="sldNum" sz="quarter" idx="12"/>
          </p:nvPr>
        </p:nvSpPr>
        <p:spPr/>
        <p:txBody>
          <a:bodyPr/>
          <a:lstStyle/>
          <a:p>
            <a:fld id="{84C65E61-D2B8-4AC2-A68F-A309726425DC}" type="slidenum">
              <a:rPr lang="fr-FR" smtClean="0"/>
              <a:t>2</a:t>
            </a:fld>
            <a:endParaRPr lang="fr-FR"/>
          </a:p>
        </p:txBody>
      </p:sp>
    </p:spTree>
    <p:extLst>
      <p:ext uri="{BB962C8B-B14F-4D97-AF65-F5344CB8AC3E}">
        <p14:creationId xmlns:p14="http://schemas.microsoft.com/office/powerpoint/2010/main" val="390180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par>
                          <p:cTn id="23" fill="hold">
                            <p:stCondLst>
                              <p:cond delay="2000"/>
                            </p:stCondLst>
                            <p:childTnLst>
                              <p:par>
                                <p:cTn id="24" presetID="22" presetClass="entr" presetSubtype="8" fill="hold" grpId="0" nodeType="afterEffect">
                                  <p:stCondLst>
                                    <p:cond delay="5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left)">
                                      <p:cBhvr>
                                        <p:cTn id="34" dur="500"/>
                                        <p:tgtEl>
                                          <p:spTgt spid="3">
                                            <p:txEl>
                                              <p:pRg st="6" end="6"/>
                                            </p:txEl>
                                          </p:spTgt>
                                        </p:tgtEl>
                                      </p:cBhvr>
                                    </p:animEffect>
                                  </p:childTnLst>
                                </p:cTn>
                              </p:par>
                            </p:childTnLst>
                          </p:cTn>
                        </p:par>
                        <p:par>
                          <p:cTn id="35" fill="hold">
                            <p:stCondLst>
                              <p:cond delay="4000"/>
                            </p:stCondLst>
                            <p:childTnLst>
                              <p:par>
                                <p:cTn id="36" presetID="22" presetClass="entr" presetSubtype="8" fill="hold" grpId="0" nodeType="afterEffect">
                                  <p:stCondLst>
                                    <p:cond delay="50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left)">
                                      <p:cBhvr>
                                        <p:cTn id="38" dur="500"/>
                                        <p:tgtEl>
                                          <p:spTgt spid="3">
                                            <p:txEl>
                                              <p:pRg st="7" end="7"/>
                                            </p:txEl>
                                          </p:spTgt>
                                        </p:tgtEl>
                                      </p:cBhvr>
                                    </p:animEffect>
                                  </p:childTnLst>
                                </p:cTn>
                              </p:par>
                            </p:childTnLst>
                          </p:cTn>
                        </p:par>
                        <p:par>
                          <p:cTn id="39" fill="hold">
                            <p:stCondLst>
                              <p:cond delay="5000"/>
                            </p:stCondLst>
                            <p:childTnLst>
                              <p:par>
                                <p:cTn id="40" presetID="22" presetClass="entr" presetSubtype="8" fill="hold" grpId="0" nodeType="afterEffect">
                                  <p:stCondLst>
                                    <p:cond delay="50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8FA16-4E70-471C-8792-7411873BEF4C}"/>
              </a:ext>
            </a:extLst>
          </p:cNvPr>
          <p:cNvSpPr>
            <a:spLocks noGrp="1"/>
          </p:cNvSpPr>
          <p:nvPr>
            <p:ph type="title"/>
          </p:nvPr>
        </p:nvSpPr>
        <p:spPr/>
        <p:txBody>
          <a:bodyPr/>
          <a:lstStyle/>
          <a:p>
            <a:r>
              <a:rPr lang="fr-FR" dirty="0"/>
              <a:t>Exemple 1</a:t>
            </a:r>
          </a:p>
        </p:txBody>
      </p:sp>
      <p:sp>
        <p:nvSpPr>
          <p:cNvPr id="3" name="Espace réservé du texte 2">
            <a:extLst>
              <a:ext uri="{FF2B5EF4-FFF2-40B4-BE49-F238E27FC236}">
                <a16:creationId xmlns:a16="http://schemas.microsoft.com/office/drawing/2014/main" id="{A3DB8E54-693B-49AE-9A85-00C7D93A090E}"/>
              </a:ext>
            </a:extLst>
          </p:cNvPr>
          <p:cNvSpPr>
            <a:spLocks noGrp="1"/>
          </p:cNvSpPr>
          <p:nvPr>
            <p:ph type="body" idx="1"/>
          </p:nvPr>
        </p:nvSpPr>
        <p:spPr/>
        <p:txBody>
          <a:bodyPr anchor="ctr" anchorCtr="0"/>
          <a:lstStyle/>
          <a:p>
            <a:r>
              <a:rPr lang="fr-FR" i="1" dirty="0"/>
              <a:t>Chant</a:t>
            </a:r>
            <a:r>
              <a:rPr lang="fr-FR" dirty="0"/>
              <a:t> interprété par les eunuques,</a:t>
            </a:r>
            <a:br>
              <a:rPr lang="fr-FR" dirty="0"/>
            </a:br>
            <a:r>
              <a:rPr lang="fr-FR" dirty="0"/>
              <a:t>puis fredonné par la petite-fille du poète</a:t>
            </a:r>
          </a:p>
        </p:txBody>
      </p:sp>
      <p:sp>
        <p:nvSpPr>
          <p:cNvPr id="4" name="Espace réservé de la date 3">
            <a:extLst>
              <a:ext uri="{FF2B5EF4-FFF2-40B4-BE49-F238E27FC236}">
                <a16:creationId xmlns:a16="http://schemas.microsoft.com/office/drawing/2014/main" id="{144F649C-4E13-442A-8353-DEAEF179D889}"/>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068B5317-0C60-455C-B62A-D8D1AD0849CF}"/>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1FA04068-482D-4A5F-A51E-22109238D62F}"/>
              </a:ext>
            </a:extLst>
          </p:cNvPr>
          <p:cNvSpPr>
            <a:spLocks noGrp="1"/>
          </p:cNvSpPr>
          <p:nvPr>
            <p:ph type="sldNum" sz="quarter" idx="12"/>
          </p:nvPr>
        </p:nvSpPr>
        <p:spPr/>
        <p:txBody>
          <a:bodyPr/>
          <a:lstStyle/>
          <a:p>
            <a:fld id="{84C65E61-D2B8-4AC2-A68F-A309726425DC}" type="slidenum">
              <a:rPr lang="fr-FR" smtClean="0"/>
              <a:t>20</a:t>
            </a:fld>
            <a:endParaRPr lang="fr-FR"/>
          </a:p>
        </p:txBody>
      </p:sp>
    </p:spTree>
    <p:extLst>
      <p:ext uri="{BB962C8B-B14F-4D97-AF65-F5344CB8AC3E}">
        <p14:creationId xmlns:p14="http://schemas.microsoft.com/office/powerpoint/2010/main" val="421135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6F736D44-DD48-4A23-BDBD-1BF93B4049D4}"/>
              </a:ext>
            </a:extLst>
          </p:cNvPr>
          <p:cNvSpPr>
            <a:spLocks noGrp="1"/>
          </p:cNvSpPr>
          <p:nvPr>
            <p:ph type="title"/>
          </p:nvPr>
        </p:nvSpPr>
        <p:spPr/>
        <p:txBody>
          <a:bodyPr>
            <a:normAutofit/>
          </a:bodyPr>
          <a:lstStyle/>
          <a:p>
            <a:pPr>
              <a:tabLst>
                <a:tab pos="8064000" algn="r"/>
              </a:tabLst>
            </a:pPr>
            <a:r>
              <a:rPr lang="fr-FR" dirty="0"/>
              <a:t>Fabuleuse était l’enfance du joueur de flûte…	</a:t>
            </a:r>
            <a:r>
              <a:rPr lang="fr-FR" sz="2400" dirty="0"/>
              <a:t>1/3</a:t>
            </a:r>
            <a:endParaRPr lang="fr-FR" dirty="0"/>
          </a:p>
        </p:txBody>
      </p:sp>
      <p:sp>
        <p:nvSpPr>
          <p:cNvPr id="10" name="Espace réservé du contenu 9">
            <a:extLst>
              <a:ext uri="{FF2B5EF4-FFF2-40B4-BE49-F238E27FC236}">
                <a16:creationId xmlns:a16="http://schemas.microsoft.com/office/drawing/2014/main" id="{C686DB92-384B-4827-9E0F-8BF1E06006F1}"/>
              </a:ext>
            </a:extLst>
          </p:cNvPr>
          <p:cNvSpPr>
            <a:spLocks noGrp="1"/>
          </p:cNvSpPr>
          <p:nvPr>
            <p:ph sz="half" idx="1"/>
          </p:nvPr>
        </p:nvSpPr>
        <p:spPr/>
        <p:txBody>
          <a:bodyPr>
            <a:normAutofit/>
          </a:bodyPr>
          <a:lstStyle/>
          <a:p>
            <a:pPr marL="0" indent="0">
              <a:buNone/>
            </a:pPr>
            <a:r>
              <a:rPr lang="hi-IN" dirty="0"/>
              <a:t>थे घर जो </a:t>
            </a:r>
            <a:r>
              <a:rPr lang="hi-IN" dirty="0" err="1"/>
              <a:t>ग्वालिनों</a:t>
            </a:r>
            <a:r>
              <a:rPr lang="hi-IN" dirty="0"/>
              <a:t> के लगे घर से जा-ब-</a:t>
            </a:r>
            <a:r>
              <a:rPr lang="hi-IN" dirty="0">
                <a:solidFill>
                  <a:schemeClr val="accent2"/>
                </a:solidFill>
              </a:rPr>
              <a:t>जा</a:t>
            </a:r>
          </a:p>
          <a:p>
            <a:pPr marL="0" indent="0">
              <a:buNone/>
            </a:pPr>
            <a:r>
              <a:rPr lang="hi-IN" dirty="0"/>
              <a:t>जिस घर को </a:t>
            </a:r>
            <a:r>
              <a:rPr lang="hi-IN" dirty="0" err="1"/>
              <a:t>ख़ाली</a:t>
            </a:r>
            <a:r>
              <a:rPr lang="hi-IN" dirty="0"/>
              <a:t> देखा उसी घर में जा फि</a:t>
            </a:r>
            <a:r>
              <a:rPr lang="hi-IN" dirty="0">
                <a:solidFill>
                  <a:schemeClr val="accent2"/>
                </a:solidFill>
              </a:rPr>
              <a:t>रा</a:t>
            </a:r>
          </a:p>
          <a:p>
            <a:pPr marL="0" indent="0">
              <a:buNone/>
            </a:pPr>
            <a:r>
              <a:rPr lang="hi-IN" dirty="0"/>
              <a:t>माखन, मलाई, दूध, जो पाया सो खा लि</a:t>
            </a:r>
            <a:r>
              <a:rPr lang="hi-IN" dirty="0">
                <a:solidFill>
                  <a:schemeClr val="accent2"/>
                </a:solidFill>
              </a:rPr>
              <a:t>या</a:t>
            </a:r>
          </a:p>
          <a:p>
            <a:pPr marL="0" indent="0">
              <a:buNone/>
            </a:pPr>
            <a:r>
              <a:rPr lang="hi-IN" dirty="0"/>
              <a:t>कुछ खाया, कुछ ख़राब किया, कुछ गिरा दि</a:t>
            </a:r>
            <a:r>
              <a:rPr lang="hi-IN" dirty="0">
                <a:solidFill>
                  <a:schemeClr val="accent2"/>
                </a:solidFill>
              </a:rPr>
              <a:t>या</a:t>
            </a:r>
            <a:endParaRPr lang="fr-FR" dirty="0">
              <a:solidFill>
                <a:schemeClr val="accent2"/>
              </a:solidFill>
            </a:endParaRPr>
          </a:p>
          <a:p>
            <a:pPr marL="0" indent="0">
              <a:buNone/>
            </a:pPr>
            <a:endParaRPr lang="hi-IN" dirty="0"/>
          </a:p>
          <a:p>
            <a:pPr marL="0" indent="0">
              <a:buNone/>
            </a:pPr>
            <a:r>
              <a:rPr lang="hi-IN" dirty="0"/>
              <a:t>	</a:t>
            </a:r>
            <a:r>
              <a:rPr lang="hi-IN" dirty="0">
                <a:solidFill>
                  <a:schemeClr val="accent6"/>
                </a:solidFill>
              </a:rPr>
              <a:t>ऐसा था बाँसुरी के </a:t>
            </a:r>
            <a:r>
              <a:rPr lang="hi-IN" dirty="0" err="1">
                <a:solidFill>
                  <a:schemeClr val="accent6"/>
                </a:solidFill>
              </a:rPr>
              <a:t>बजैया</a:t>
            </a:r>
            <a:r>
              <a:rPr lang="hi-IN" dirty="0">
                <a:solidFill>
                  <a:schemeClr val="accent6"/>
                </a:solidFill>
              </a:rPr>
              <a:t> का </a:t>
            </a:r>
            <a:r>
              <a:rPr lang="hi-IN" dirty="0">
                <a:solidFill>
                  <a:schemeClr val="accent6">
                    <a:lumMod val="75000"/>
                  </a:schemeClr>
                </a:solidFill>
              </a:rPr>
              <a:t>बालपन</a:t>
            </a:r>
          </a:p>
          <a:p>
            <a:pPr marL="0" indent="0">
              <a:buNone/>
            </a:pPr>
            <a:r>
              <a:rPr lang="hi-IN" dirty="0">
                <a:solidFill>
                  <a:schemeClr val="accent6"/>
                </a:solidFill>
              </a:rPr>
              <a:t>	क्या-क्या कहूँ मैं किशन कन्हैया का </a:t>
            </a:r>
            <a:r>
              <a:rPr lang="hi-IN" dirty="0">
                <a:solidFill>
                  <a:schemeClr val="accent6">
                    <a:lumMod val="75000"/>
                  </a:schemeClr>
                </a:solidFill>
              </a:rPr>
              <a:t>बालपन</a:t>
            </a:r>
          </a:p>
        </p:txBody>
      </p:sp>
      <p:sp>
        <p:nvSpPr>
          <p:cNvPr id="11" name="Espace réservé du contenu 10">
            <a:extLst>
              <a:ext uri="{FF2B5EF4-FFF2-40B4-BE49-F238E27FC236}">
                <a16:creationId xmlns:a16="http://schemas.microsoft.com/office/drawing/2014/main" id="{7F973EC9-70FB-4F44-AB66-FEA86E3FFCB3}"/>
              </a:ext>
            </a:extLst>
          </p:cNvPr>
          <p:cNvSpPr>
            <a:spLocks noGrp="1"/>
          </p:cNvSpPr>
          <p:nvPr>
            <p:ph sz="half" idx="2"/>
          </p:nvPr>
        </p:nvSpPr>
        <p:spPr/>
        <p:txBody>
          <a:bodyPr>
            <a:normAutofit/>
          </a:bodyPr>
          <a:lstStyle/>
          <a:p>
            <a:r>
              <a:rPr lang="fr-FR" dirty="0"/>
              <a:t>Rimes</a:t>
            </a:r>
          </a:p>
          <a:p>
            <a:pPr lvl="1"/>
            <a:r>
              <a:rPr lang="fr-FR" dirty="0">
                <a:solidFill>
                  <a:schemeClr val="accent2"/>
                </a:solidFill>
              </a:rPr>
              <a:t>AAAA</a:t>
            </a:r>
            <a:r>
              <a:rPr lang="fr-FR" dirty="0"/>
              <a:t> </a:t>
            </a:r>
            <a:r>
              <a:rPr lang="fr-FR" dirty="0">
                <a:solidFill>
                  <a:schemeClr val="accent6">
                    <a:lumMod val="75000"/>
                  </a:schemeClr>
                </a:solidFill>
              </a:rPr>
              <a:t>BB</a:t>
            </a:r>
          </a:p>
          <a:p>
            <a:endParaRPr lang="fr-FR" dirty="0"/>
          </a:p>
          <a:p>
            <a:r>
              <a:rPr lang="fr-FR" dirty="0"/>
              <a:t>Motif cyclique</a:t>
            </a:r>
          </a:p>
          <a:p>
            <a:r>
              <a:rPr lang="fr-FR" dirty="0"/>
              <a:t>Enfance : </a:t>
            </a:r>
            <a:r>
              <a:rPr lang="fr-FR"/>
              <a:t>regret d’un </a:t>
            </a:r>
            <a:r>
              <a:rPr lang="fr-FR" dirty="0"/>
              <a:t>temps révolu</a:t>
            </a:r>
          </a:p>
          <a:p>
            <a:r>
              <a:rPr lang="fr-FR" dirty="0">
                <a:solidFill>
                  <a:schemeClr val="accent6"/>
                </a:solidFill>
              </a:rPr>
              <a:t>Refrain : espièglerie </a:t>
            </a:r>
            <a:r>
              <a:rPr lang="fr-FR">
                <a:solidFill>
                  <a:schemeClr val="accent6"/>
                </a:solidFill>
              </a:rPr>
              <a:t>de l’enfant</a:t>
            </a:r>
            <a:endParaRPr lang="fr-FR" dirty="0">
              <a:solidFill>
                <a:schemeClr val="accent6"/>
              </a:solidFill>
            </a:endParaRPr>
          </a:p>
          <a:p>
            <a:endParaRPr lang="fr-FR" dirty="0"/>
          </a:p>
        </p:txBody>
      </p:sp>
      <p:sp>
        <p:nvSpPr>
          <p:cNvPr id="4" name="Espace réservé de la date 3">
            <a:extLst>
              <a:ext uri="{FF2B5EF4-FFF2-40B4-BE49-F238E27FC236}">
                <a16:creationId xmlns:a16="http://schemas.microsoft.com/office/drawing/2014/main" id="{347A458B-1BF4-4B08-B86B-E5569EC2D34D}"/>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7E8B9F70-FD84-477B-B588-3CC1CAE7DF3E}"/>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2123BF18-C313-4D0F-9A97-7C2B2F8D9EF1}"/>
              </a:ext>
            </a:extLst>
          </p:cNvPr>
          <p:cNvSpPr>
            <a:spLocks noGrp="1"/>
          </p:cNvSpPr>
          <p:nvPr>
            <p:ph type="sldNum" sz="quarter" idx="12"/>
          </p:nvPr>
        </p:nvSpPr>
        <p:spPr/>
        <p:txBody>
          <a:bodyPr/>
          <a:lstStyle/>
          <a:p>
            <a:fld id="{84C65E61-D2B8-4AC2-A68F-A309726425DC}" type="slidenum">
              <a:rPr lang="fr-FR" smtClean="0"/>
              <a:t>21</a:t>
            </a:fld>
            <a:endParaRPr lang="fr-FR"/>
          </a:p>
        </p:txBody>
      </p:sp>
    </p:spTree>
    <p:extLst>
      <p:ext uri="{BB962C8B-B14F-4D97-AF65-F5344CB8AC3E}">
        <p14:creationId xmlns:p14="http://schemas.microsoft.com/office/powerpoint/2010/main" val="24135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D311DB-314E-4BF8-87A4-DF9C4029E6B5}"/>
              </a:ext>
            </a:extLst>
          </p:cNvPr>
          <p:cNvSpPr>
            <a:spLocks noGrp="1"/>
          </p:cNvSpPr>
          <p:nvPr>
            <p:ph type="title"/>
          </p:nvPr>
        </p:nvSpPr>
        <p:spPr/>
        <p:txBody>
          <a:bodyPr>
            <a:normAutofit/>
          </a:bodyPr>
          <a:lstStyle/>
          <a:p>
            <a:pPr>
              <a:tabLst>
                <a:tab pos="8064000" algn="r"/>
              </a:tabLst>
            </a:pPr>
            <a:r>
              <a:rPr lang="fr-FR" dirty="0"/>
              <a:t>Fabuleuse était l’enfance du joueur de flûte…	</a:t>
            </a:r>
            <a:r>
              <a:rPr lang="fr-FR" sz="2400" dirty="0"/>
              <a:t>2/3</a:t>
            </a:r>
            <a:endParaRPr lang="fr-FR" dirty="0"/>
          </a:p>
        </p:txBody>
      </p:sp>
      <p:sp>
        <p:nvSpPr>
          <p:cNvPr id="3" name="Espace réservé du contenu 2">
            <a:extLst>
              <a:ext uri="{FF2B5EF4-FFF2-40B4-BE49-F238E27FC236}">
                <a16:creationId xmlns:a16="http://schemas.microsoft.com/office/drawing/2014/main" id="{BC5C5AD1-BA4C-4F8E-B621-EC8C82718122}"/>
              </a:ext>
            </a:extLst>
          </p:cNvPr>
          <p:cNvSpPr>
            <a:spLocks noGrp="1"/>
          </p:cNvSpPr>
          <p:nvPr>
            <p:ph sz="half" idx="1"/>
          </p:nvPr>
        </p:nvSpPr>
        <p:spPr/>
        <p:txBody>
          <a:bodyPr>
            <a:normAutofit/>
          </a:bodyPr>
          <a:lstStyle/>
          <a:p>
            <a:pPr marL="0" indent="0">
              <a:buNone/>
            </a:pPr>
            <a:r>
              <a:rPr lang="hi-IN" dirty="0"/>
              <a:t>माता </a:t>
            </a:r>
            <a:r>
              <a:rPr lang="hi-IN" dirty="0" err="1"/>
              <a:t>जसोदा</a:t>
            </a:r>
            <a:r>
              <a:rPr lang="hi-IN" dirty="0"/>
              <a:t> उनकी बहुत करती </a:t>
            </a:r>
            <a:r>
              <a:rPr lang="hi-IN" dirty="0" err="1"/>
              <a:t>मिनति</a:t>
            </a:r>
            <a:r>
              <a:rPr lang="hi-IN" dirty="0" err="1">
                <a:solidFill>
                  <a:schemeClr val="accent4"/>
                </a:solidFill>
              </a:rPr>
              <a:t>याँ</a:t>
            </a:r>
            <a:endParaRPr lang="hi-IN" dirty="0">
              <a:solidFill>
                <a:schemeClr val="accent4"/>
              </a:solidFill>
            </a:endParaRPr>
          </a:p>
          <a:p>
            <a:pPr marL="0" indent="0">
              <a:buNone/>
            </a:pPr>
            <a:r>
              <a:rPr lang="hi-IN" dirty="0"/>
              <a:t>और कान्हा को डरातीं उठ बन की </a:t>
            </a:r>
            <a:r>
              <a:rPr lang="hi-IN" dirty="0" err="1"/>
              <a:t>संटि</a:t>
            </a:r>
            <a:r>
              <a:rPr lang="hi-IN" dirty="0" err="1">
                <a:solidFill>
                  <a:schemeClr val="accent4"/>
                </a:solidFill>
              </a:rPr>
              <a:t>याँ</a:t>
            </a:r>
            <a:endParaRPr lang="hi-IN" dirty="0">
              <a:solidFill>
                <a:schemeClr val="accent4"/>
              </a:solidFill>
            </a:endParaRPr>
          </a:p>
          <a:p>
            <a:pPr marL="0" indent="0">
              <a:buNone/>
            </a:pPr>
            <a:r>
              <a:rPr lang="hi-IN" dirty="0"/>
              <a:t>जब कान्हा जी </a:t>
            </a:r>
            <a:r>
              <a:rPr lang="hi-IN" dirty="0" err="1"/>
              <a:t>जसोदा</a:t>
            </a:r>
            <a:r>
              <a:rPr lang="hi-IN" dirty="0"/>
              <a:t> से करते यही </a:t>
            </a:r>
            <a:r>
              <a:rPr lang="hi-IN" dirty="0" err="1"/>
              <a:t>ब</a:t>
            </a:r>
            <a:r>
              <a:rPr lang="hi-IN" dirty="0" err="1">
                <a:solidFill>
                  <a:schemeClr val="accent4"/>
                </a:solidFill>
              </a:rPr>
              <a:t>याँ</a:t>
            </a:r>
            <a:endParaRPr lang="hi-IN" dirty="0">
              <a:solidFill>
                <a:schemeClr val="accent4"/>
              </a:solidFill>
            </a:endParaRPr>
          </a:p>
          <a:p>
            <a:pPr marL="0" indent="0">
              <a:buNone/>
            </a:pPr>
            <a:r>
              <a:rPr lang="hi-IN" dirty="0"/>
              <a:t>तुम सच न जानो, माता, ये सारी हैं </a:t>
            </a:r>
            <a:r>
              <a:rPr lang="hi-IN" dirty="0" err="1"/>
              <a:t>झूठि</a:t>
            </a:r>
            <a:r>
              <a:rPr lang="hi-IN" dirty="0" err="1">
                <a:solidFill>
                  <a:schemeClr val="accent4"/>
                </a:solidFill>
              </a:rPr>
              <a:t>याँ</a:t>
            </a:r>
            <a:endParaRPr lang="fr-FR" dirty="0">
              <a:solidFill>
                <a:schemeClr val="accent4"/>
              </a:solidFill>
            </a:endParaRPr>
          </a:p>
          <a:p>
            <a:pPr marL="0" indent="0">
              <a:buNone/>
            </a:pPr>
            <a:endParaRPr lang="hi-IN" dirty="0"/>
          </a:p>
          <a:p>
            <a:pPr marL="0" indent="0">
              <a:buNone/>
            </a:pPr>
            <a:r>
              <a:rPr lang="hi-IN" dirty="0"/>
              <a:t>	</a:t>
            </a:r>
            <a:r>
              <a:rPr lang="hi-IN" dirty="0">
                <a:solidFill>
                  <a:schemeClr val="accent6"/>
                </a:solidFill>
              </a:rPr>
              <a:t>ऐसा था बाँसुरी के </a:t>
            </a:r>
            <a:r>
              <a:rPr lang="hi-IN" dirty="0" err="1">
                <a:solidFill>
                  <a:schemeClr val="accent6"/>
                </a:solidFill>
              </a:rPr>
              <a:t>बजैया</a:t>
            </a:r>
            <a:r>
              <a:rPr lang="hi-IN" dirty="0">
                <a:solidFill>
                  <a:schemeClr val="accent6"/>
                </a:solidFill>
              </a:rPr>
              <a:t> का </a:t>
            </a:r>
            <a:r>
              <a:rPr lang="hi-IN" dirty="0">
                <a:solidFill>
                  <a:schemeClr val="accent6">
                    <a:lumMod val="75000"/>
                  </a:schemeClr>
                </a:solidFill>
              </a:rPr>
              <a:t>बालपन</a:t>
            </a:r>
          </a:p>
          <a:p>
            <a:pPr marL="0" indent="0">
              <a:buNone/>
            </a:pPr>
            <a:r>
              <a:rPr lang="hi-IN" dirty="0">
                <a:solidFill>
                  <a:schemeClr val="accent6"/>
                </a:solidFill>
              </a:rPr>
              <a:t>	क्या-क्या कहूँ मैं किशन कन्हैया का </a:t>
            </a:r>
            <a:r>
              <a:rPr lang="hi-IN" dirty="0">
                <a:solidFill>
                  <a:schemeClr val="accent6">
                    <a:lumMod val="75000"/>
                  </a:schemeClr>
                </a:solidFill>
              </a:rPr>
              <a:t>बालपन</a:t>
            </a:r>
          </a:p>
        </p:txBody>
      </p:sp>
      <p:sp>
        <p:nvSpPr>
          <p:cNvPr id="7" name="Espace réservé du contenu 6">
            <a:extLst>
              <a:ext uri="{FF2B5EF4-FFF2-40B4-BE49-F238E27FC236}">
                <a16:creationId xmlns:a16="http://schemas.microsoft.com/office/drawing/2014/main" id="{AB267C00-E51B-417D-8A8E-FE811DDF76AC}"/>
              </a:ext>
            </a:extLst>
          </p:cNvPr>
          <p:cNvSpPr>
            <a:spLocks noGrp="1"/>
          </p:cNvSpPr>
          <p:nvPr>
            <p:ph sz="half" idx="2"/>
          </p:nvPr>
        </p:nvSpPr>
        <p:spPr/>
        <p:txBody>
          <a:bodyPr>
            <a:normAutofit/>
          </a:bodyPr>
          <a:lstStyle/>
          <a:p>
            <a:r>
              <a:rPr lang="fr-FR" dirty="0"/>
              <a:t>Rimes</a:t>
            </a:r>
          </a:p>
          <a:p>
            <a:pPr lvl="1"/>
            <a:r>
              <a:rPr lang="fr-FR" dirty="0">
                <a:solidFill>
                  <a:schemeClr val="accent4"/>
                </a:solidFill>
              </a:rPr>
              <a:t>CCCC</a:t>
            </a:r>
            <a:r>
              <a:rPr lang="fr-FR" dirty="0"/>
              <a:t> </a:t>
            </a:r>
            <a:r>
              <a:rPr lang="fr-FR" dirty="0">
                <a:solidFill>
                  <a:schemeClr val="accent6">
                    <a:lumMod val="75000"/>
                  </a:schemeClr>
                </a:solidFill>
              </a:rPr>
              <a:t>BB</a:t>
            </a:r>
          </a:p>
        </p:txBody>
      </p:sp>
      <p:sp>
        <p:nvSpPr>
          <p:cNvPr id="4" name="Espace réservé de la date 3">
            <a:extLst>
              <a:ext uri="{FF2B5EF4-FFF2-40B4-BE49-F238E27FC236}">
                <a16:creationId xmlns:a16="http://schemas.microsoft.com/office/drawing/2014/main" id="{649AE5A5-3D73-47B3-B52B-9406325390A5}"/>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487E44E8-74C1-4163-A9F3-FF9CCF190581}"/>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A81B4494-B5E9-497D-93F6-44DA45F755DB}"/>
              </a:ext>
            </a:extLst>
          </p:cNvPr>
          <p:cNvSpPr>
            <a:spLocks noGrp="1"/>
          </p:cNvSpPr>
          <p:nvPr>
            <p:ph type="sldNum" sz="quarter" idx="12"/>
          </p:nvPr>
        </p:nvSpPr>
        <p:spPr/>
        <p:txBody>
          <a:bodyPr/>
          <a:lstStyle/>
          <a:p>
            <a:fld id="{84C65E61-D2B8-4AC2-A68F-A309726425DC}" type="slidenum">
              <a:rPr lang="fr-FR" smtClean="0"/>
              <a:t>22</a:t>
            </a:fld>
            <a:endParaRPr lang="fr-FR"/>
          </a:p>
        </p:txBody>
      </p:sp>
    </p:spTree>
    <p:extLst>
      <p:ext uri="{BB962C8B-B14F-4D97-AF65-F5344CB8AC3E}">
        <p14:creationId xmlns:p14="http://schemas.microsoft.com/office/powerpoint/2010/main" val="12653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0CFD9-8395-498C-BC3C-3FD6D27581DD}"/>
              </a:ext>
            </a:extLst>
          </p:cNvPr>
          <p:cNvSpPr>
            <a:spLocks noGrp="1"/>
          </p:cNvSpPr>
          <p:nvPr>
            <p:ph type="title"/>
          </p:nvPr>
        </p:nvSpPr>
        <p:spPr/>
        <p:txBody>
          <a:bodyPr>
            <a:normAutofit/>
          </a:bodyPr>
          <a:lstStyle/>
          <a:p>
            <a:pPr>
              <a:tabLst>
                <a:tab pos="8064000" algn="r"/>
              </a:tabLst>
            </a:pPr>
            <a:r>
              <a:rPr lang="fr-FR" dirty="0"/>
              <a:t>Fabuleuse était l’enfance du joueur de flûte…	</a:t>
            </a:r>
            <a:r>
              <a:rPr lang="fr-FR" sz="2400" dirty="0"/>
              <a:t>3/3</a:t>
            </a:r>
            <a:endParaRPr lang="fr-FR" dirty="0"/>
          </a:p>
        </p:txBody>
      </p:sp>
      <p:sp>
        <p:nvSpPr>
          <p:cNvPr id="3" name="Espace réservé du contenu 2">
            <a:extLst>
              <a:ext uri="{FF2B5EF4-FFF2-40B4-BE49-F238E27FC236}">
                <a16:creationId xmlns:a16="http://schemas.microsoft.com/office/drawing/2014/main" id="{905D908D-22DC-491C-B1A1-85D1CC9469C4}"/>
              </a:ext>
            </a:extLst>
          </p:cNvPr>
          <p:cNvSpPr>
            <a:spLocks noGrp="1"/>
          </p:cNvSpPr>
          <p:nvPr>
            <p:ph sz="half" idx="1"/>
          </p:nvPr>
        </p:nvSpPr>
        <p:spPr/>
        <p:txBody>
          <a:bodyPr>
            <a:normAutofit/>
          </a:bodyPr>
          <a:lstStyle/>
          <a:p>
            <a:pPr marL="0" indent="0">
              <a:buNone/>
            </a:pPr>
            <a:r>
              <a:rPr lang="hi-IN" dirty="0"/>
              <a:t>इक रोज़ </a:t>
            </a:r>
            <a:r>
              <a:rPr lang="hi-IN" dirty="0" err="1"/>
              <a:t>मुँह</a:t>
            </a:r>
            <a:r>
              <a:rPr lang="hi-IN" dirty="0"/>
              <a:t> में कान्हा ने माखन झुका </a:t>
            </a:r>
            <a:r>
              <a:rPr lang="hi-IN" dirty="0">
                <a:solidFill>
                  <a:schemeClr val="accent2"/>
                </a:solidFill>
              </a:rPr>
              <a:t>दिया</a:t>
            </a:r>
          </a:p>
          <a:p>
            <a:pPr marL="0" indent="0">
              <a:buNone/>
            </a:pPr>
            <a:r>
              <a:rPr lang="hi-IN" dirty="0"/>
              <a:t>पूछा </a:t>
            </a:r>
            <a:r>
              <a:rPr lang="hi-IN" dirty="0" err="1"/>
              <a:t>जसोदा</a:t>
            </a:r>
            <a:r>
              <a:rPr lang="hi-IN" dirty="0"/>
              <a:t> ने तो वहीं </a:t>
            </a:r>
            <a:r>
              <a:rPr lang="hi-IN" dirty="0" err="1"/>
              <a:t>मुँह</a:t>
            </a:r>
            <a:r>
              <a:rPr lang="hi-IN" dirty="0"/>
              <a:t> बना </a:t>
            </a:r>
            <a:r>
              <a:rPr lang="hi-IN" dirty="0">
                <a:solidFill>
                  <a:schemeClr val="accent2"/>
                </a:solidFill>
              </a:rPr>
              <a:t>दिया</a:t>
            </a:r>
          </a:p>
          <a:p>
            <a:pPr marL="0" indent="0">
              <a:buNone/>
            </a:pPr>
            <a:r>
              <a:rPr lang="hi-IN" dirty="0" err="1"/>
              <a:t>मुँह</a:t>
            </a:r>
            <a:r>
              <a:rPr lang="hi-IN" dirty="0"/>
              <a:t> खोल तीन लोक का आलम दिखा </a:t>
            </a:r>
            <a:r>
              <a:rPr lang="hi-IN" dirty="0">
                <a:solidFill>
                  <a:schemeClr val="accent2"/>
                </a:solidFill>
              </a:rPr>
              <a:t>दिया</a:t>
            </a:r>
          </a:p>
          <a:p>
            <a:pPr marL="0" indent="0">
              <a:buNone/>
            </a:pPr>
            <a:r>
              <a:rPr lang="hi-IN" dirty="0"/>
              <a:t>इक आन में दिखा दिया और फिर भुला </a:t>
            </a:r>
            <a:r>
              <a:rPr lang="hi-IN" dirty="0">
                <a:solidFill>
                  <a:schemeClr val="accent2"/>
                </a:solidFill>
              </a:rPr>
              <a:t>दिया</a:t>
            </a:r>
            <a:endParaRPr lang="fr-FR" dirty="0">
              <a:solidFill>
                <a:schemeClr val="accent2"/>
              </a:solidFill>
            </a:endParaRPr>
          </a:p>
          <a:p>
            <a:pPr marL="0" indent="0">
              <a:buNone/>
            </a:pPr>
            <a:endParaRPr lang="hi-IN" dirty="0"/>
          </a:p>
          <a:p>
            <a:pPr marL="0" indent="0">
              <a:buNone/>
            </a:pPr>
            <a:r>
              <a:rPr lang="hi-IN" dirty="0"/>
              <a:t>	</a:t>
            </a:r>
            <a:r>
              <a:rPr lang="hi-IN" dirty="0">
                <a:solidFill>
                  <a:schemeClr val="accent6"/>
                </a:solidFill>
              </a:rPr>
              <a:t>ऐसा था बाँसुरी के </a:t>
            </a:r>
            <a:r>
              <a:rPr lang="hi-IN" dirty="0" err="1">
                <a:solidFill>
                  <a:schemeClr val="accent6"/>
                </a:solidFill>
              </a:rPr>
              <a:t>बजैया</a:t>
            </a:r>
            <a:r>
              <a:rPr lang="hi-IN" dirty="0">
                <a:solidFill>
                  <a:schemeClr val="accent6"/>
                </a:solidFill>
              </a:rPr>
              <a:t> का </a:t>
            </a:r>
            <a:r>
              <a:rPr lang="hi-IN" dirty="0">
                <a:solidFill>
                  <a:schemeClr val="accent6">
                    <a:lumMod val="75000"/>
                  </a:schemeClr>
                </a:solidFill>
              </a:rPr>
              <a:t>बालपन</a:t>
            </a:r>
          </a:p>
          <a:p>
            <a:pPr marL="0" indent="0">
              <a:buNone/>
            </a:pPr>
            <a:r>
              <a:rPr lang="hi-IN" dirty="0">
                <a:solidFill>
                  <a:schemeClr val="accent6"/>
                </a:solidFill>
              </a:rPr>
              <a:t>	क्या-क्या कहूँ मैं किशन कन्हैया का </a:t>
            </a:r>
            <a:r>
              <a:rPr lang="hi-IN" dirty="0">
                <a:solidFill>
                  <a:schemeClr val="accent6">
                    <a:lumMod val="75000"/>
                  </a:schemeClr>
                </a:solidFill>
              </a:rPr>
              <a:t>बालपन</a:t>
            </a:r>
          </a:p>
        </p:txBody>
      </p:sp>
      <p:sp>
        <p:nvSpPr>
          <p:cNvPr id="7" name="Espace réservé du contenu 6">
            <a:extLst>
              <a:ext uri="{FF2B5EF4-FFF2-40B4-BE49-F238E27FC236}">
                <a16:creationId xmlns:a16="http://schemas.microsoft.com/office/drawing/2014/main" id="{D8258B45-6D10-4AE9-97BE-2160D70BF160}"/>
              </a:ext>
            </a:extLst>
          </p:cNvPr>
          <p:cNvSpPr>
            <a:spLocks noGrp="1"/>
          </p:cNvSpPr>
          <p:nvPr>
            <p:ph sz="half" idx="2"/>
          </p:nvPr>
        </p:nvSpPr>
        <p:spPr/>
        <p:txBody>
          <a:bodyPr>
            <a:normAutofit/>
          </a:bodyPr>
          <a:lstStyle/>
          <a:p>
            <a:r>
              <a:rPr lang="fr-FR" dirty="0"/>
              <a:t>Rimes</a:t>
            </a:r>
          </a:p>
          <a:p>
            <a:pPr lvl="1"/>
            <a:r>
              <a:rPr lang="fr-FR" dirty="0">
                <a:solidFill>
                  <a:schemeClr val="accent2"/>
                </a:solidFill>
              </a:rPr>
              <a:t>AAAA</a:t>
            </a:r>
            <a:r>
              <a:rPr lang="fr-FR" dirty="0"/>
              <a:t> </a:t>
            </a:r>
            <a:r>
              <a:rPr lang="fr-FR" dirty="0">
                <a:solidFill>
                  <a:schemeClr val="accent6">
                    <a:lumMod val="75000"/>
                  </a:schemeClr>
                </a:solidFill>
              </a:rPr>
              <a:t>BB</a:t>
            </a:r>
          </a:p>
        </p:txBody>
      </p:sp>
      <p:sp>
        <p:nvSpPr>
          <p:cNvPr id="4" name="Espace réservé de la date 3">
            <a:extLst>
              <a:ext uri="{FF2B5EF4-FFF2-40B4-BE49-F238E27FC236}">
                <a16:creationId xmlns:a16="http://schemas.microsoft.com/office/drawing/2014/main" id="{B670AE4B-9AC0-4511-BB51-1EC5012BF732}"/>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CD11E98E-3A2D-4DD1-8176-62C4F463B1B9}"/>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00AA8EBC-457F-4D3D-9420-EEE84276C6B8}"/>
              </a:ext>
            </a:extLst>
          </p:cNvPr>
          <p:cNvSpPr>
            <a:spLocks noGrp="1"/>
          </p:cNvSpPr>
          <p:nvPr>
            <p:ph type="sldNum" sz="quarter" idx="12"/>
          </p:nvPr>
        </p:nvSpPr>
        <p:spPr/>
        <p:txBody>
          <a:bodyPr/>
          <a:lstStyle/>
          <a:p>
            <a:fld id="{84C65E61-D2B8-4AC2-A68F-A309726425DC}" type="slidenum">
              <a:rPr lang="fr-FR" smtClean="0"/>
              <a:t>23</a:t>
            </a:fld>
            <a:endParaRPr lang="fr-FR"/>
          </a:p>
        </p:txBody>
      </p:sp>
    </p:spTree>
    <p:extLst>
      <p:ext uri="{BB962C8B-B14F-4D97-AF65-F5344CB8AC3E}">
        <p14:creationId xmlns:p14="http://schemas.microsoft.com/office/powerpoint/2010/main" val="196262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8FA16-4E70-471C-8792-7411873BEF4C}"/>
              </a:ext>
            </a:extLst>
          </p:cNvPr>
          <p:cNvSpPr>
            <a:spLocks noGrp="1"/>
          </p:cNvSpPr>
          <p:nvPr>
            <p:ph type="title"/>
          </p:nvPr>
        </p:nvSpPr>
        <p:spPr/>
        <p:txBody>
          <a:bodyPr/>
          <a:lstStyle/>
          <a:p>
            <a:r>
              <a:rPr lang="fr-FR" dirty="0"/>
              <a:t>Exemple 2</a:t>
            </a:r>
          </a:p>
        </p:txBody>
      </p:sp>
      <p:sp>
        <p:nvSpPr>
          <p:cNvPr id="3" name="Espace réservé du texte 2">
            <a:extLst>
              <a:ext uri="{FF2B5EF4-FFF2-40B4-BE49-F238E27FC236}">
                <a16:creationId xmlns:a16="http://schemas.microsoft.com/office/drawing/2014/main" id="{A3DB8E54-693B-49AE-9A85-00C7D93A090E}"/>
              </a:ext>
            </a:extLst>
          </p:cNvPr>
          <p:cNvSpPr>
            <a:spLocks noGrp="1"/>
          </p:cNvSpPr>
          <p:nvPr>
            <p:ph type="body" idx="1"/>
          </p:nvPr>
        </p:nvSpPr>
        <p:spPr/>
        <p:txBody>
          <a:bodyPr/>
          <a:lstStyle/>
          <a:p>
            <a:r>
              <a:rPr lang="fr-FR" i="1" dirty="0"/>
              <a:t>Ghazal</a:t>
            </a:r>
            <a:r>
              <a:rPr lang="fr-FR" dirty="0"/>
              <a:t> chanté par </a:t>
            </a:r>
            <a:r>
              <a:rPr lang="fr-FR" dirty="0" err="1"/>
              <a:t>Bénazir</a:t>
            </a:r>
            <a:r>
              <a:rPr lang="fr-FR" dirty="0"/>
              <a:t> la courtisane</a:t>
            </a:r>
          </a:p>
        </p:txBody>
      </p:sp>
      <p:sp>
        <p:nvSpPr>
          <p:cNvPr id="4" name="Espace réservé de la date 3">
            <a:extLst>
              <a:ext uri="{FF2B5EF4-FFF2-40B4-BE49-F238E27FC236}">
                <a16:creationId xmlns:a16="http://schemas.microsoft.com/office/drawing/2014/main" id="{144F649C-4E13-442A-8353-DEAEF179D889}"/>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068B5317-0C60-455C-B62A-D8D1AD0849CF}"/>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1FA04068-482D-4A5F-A51E-22109238D62F}"/>
              </a:ext>
            </a:extLst>
          </p:cNvPr>
          <p:cNvSpPr>
            <a:spLocks noGrp="1"/>
          </p:cNvSpPr>
          <p:nvPr>
            <p:ph type="sldNum" sz="quarter" idx="12"/>
          </p:nvPr>
        </p:nvSpPr>
        <p:spPr/>
        <p:txBody>
          <a:bodyPr/>
          <a:lstStyle/>
          <a:p>
            <a:fld id="{84C65E61-D2B8-4AC2-A68F-A309726425DC}" type="slidenum">
              <a:rPr lang="fr-FR" smtClean="0"/>
              <a:t>24</a:t>
            </a:fld>
            <a:endParaRPr lang="fr-FR"/>
          </a:p>
        </p:txBody>
      </p:sp>
    </p:spTree>
    <p:extLst>
      <p:ext uri="{BB962C8B-B14F-4D97-AF65-F5344CB8AC3E}">
        <p14:creationId xmlns:p14="http://schemas.microsoft.com/office/powerpoint/2010/main" val="34774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A7A9313-7670-4F9E-8066-5E1E122AB295}"/>
              </a:ext>
            </a:extLst>
          </p:cNvPr>
          <p:cNvSpPr>
            <a:spLocks noGrp="1"/>
          </p:cNvSpPr>
          <p:nvPr>
            <p:ph type="title"/>
          </p:nvPr>
        </p:nvSpPr>
        <p:spPr/>
        <p:txBody>
          <a:bodyPr/>
          <a:lstStyle/>
          <a:p>
            <a:r>
              <a:rPr lang="fr-FR" dirty="0"/>
              <a:t>Le </a:t>
            </a:r>
            <a:r>
              <a:rPr lang="fr-FR" i="1" dirty="0"/>
              <a:t>ghazal</a:t>
            </a:r>
            <a:r>
              <a:rPr lang="fr-FR" dirty="0"/>
              <a:t>, la parole amoureuse</a:t>
            </a:r>
          </a:p>
        </p:txBody>
      </p:sp>
      <p:sp>
        <p:nvSpPr>
          <p:cNvPr id="8" name="Espace réservé du contenu 7">
            <a:extLst>
              <a:ext uri="{FF2B5EF4-FFF2-40B4-BE49-F238E27FC236}">
                <a16:creationId xmlns:a16="http://schemas.microsoft.com/office/drawing/2014/main" id="{5D068EB1-C91D-41F4-A0BC-8DD363B74B9C}"/>
              </a:ext>
            </a:extLst>
          </p:cNvPr>
          <p:cNvSpPr>
            <a:spLocks noGrp="1"/>
          </p:cNvSpPr>
          <p:nvPr>
            <p:ph idx="1"/>
          </p:nvPr>
        </p:nvSpPr>
        <p:spPr/>
        <p:txBody>
          <a:bodyPr>
            <a:normAutofit/>
          </a:bodyPr>
          <a:lstStyle/>
          <a:p>
            <a:r>
              <a:rPr lang="fr-FR" dirty="0"/>
              <a:t>Forme de poésie ancienne, populaire en Iran, en Inde, au Pakistan et en Turquie</a:t>
            </a:r>
          </a:p>
          <a:p>
            <a:r>
              <a:rPr lang="fr-FR" dirty="0"/>
              <a:t>En général, le poème fait l’éloge d’une personne</a:t>
            </a:r>
          </a:p>
          <a:p>
            <a:r>
              <a:rPr lang="fr-FR" dirty="0"/>
              <a:t>Traditionnellement déclamé par les élites car termes recherchés, complexes</a:t>
            </a:r>
          </a:p>
          <a:p>
            <a:r>
              <a:rPr lang="fr-FR" dirty="0"/>
              <a:t>Le </a:t>
            </a:r>
            <a:r>
              <a:rPr lang="fr-FR" i="1" dirty="0"/>
              <a:t>ghazal</a:t>
            </a:r>
            <a:r>
              <a:rPr lang="fr-FR" dirty="0"/>
              <a:t> contemporain est plus simple tant sur le plan des mots que des tournures, ce qui le rend plus populaire dans le monde</a:t>
            </a:r>
          </a:p>
          <a:p>
            <a:r>
              <a:rPr lang="fr-FR" dirty="0"/>
              <a:t>Traditionnellement le poète signe son œuvre dans le dernier couplet</a:t>
            </a:r>
          </a:p>
          <a:p>
            <a:r>
              <a:rPr lang="fr-FR" dirty="0" err="1"/>
              <a:t>Rumi</a:t>
            </a:r>
            <a:r>
              <a:rPr lang="fr-FR" dirty="0"/>
              <a:t> (</a:t>
            </a:r>
            <a:r>
              <a:rPr lang="fr-FR" cap="small" dirty="0" err="1"/>
              <a:t>xiii</a:t>
            </a:r>
            <a:r>
              <a:rPr lang="fr-FR" baseline="30000" dirty="0" err="1"/>
              <a:t>e</a:t>
            </a:r>
            <a:r>
              <a:rPr lang="fr-FR" dirty="0"/>
              <a:t> siècle), Hafez (</a:t>
            </a:r>
            <a:r>
              <a:rPr lang="fr-FR" cap="small" dirty="0" err="1"/>
              <a:t>xiv</a:t>
            </a:r>
            <a:r>
              <a:rPr lang="fr-FR" baseline="30000" dirty="0" err="1"/>
              <a:t>e</a:t>
            </a:r>
            <a:r>
              <a:rPr lang="fr-FR" dirty="0"/>
              <a:t> siècle), Goethe (</a:t>
            </a:r>
            <a:r>
              <a:rPr lang="fr-FR" cap="small" dirty="0" err="1"/>
              <a:t>xviii</a:t>
            </a:r>
            <a:r>
              <a:rPr lang="fr-FR" baseline="30000" dirty="0" err="1"/>
              <a:t>e</a:t>
            </a:r>
            <a:r>
              <a:rPr lang="fr-FR" dirty="0"/>
              <a:t> siècle), Iqbal (</a:t>
            </a:r>
            <a:r>
              <a:rPr lang="fr-FR" cap="small" dirty="0" err="1"/>
              <a:t>xix</a:t>
            </a:r>
            <a:r>
              <a:rPr lang="fr-FR" baseline="30000" dirty="0" err="1"/>
              <a:t>e</a:t>
            </a:r>
            <a:r>
              <a:rPr lang="fr-FR" dirty="0"/>
              <a:t> siècle)</a:t>
            </a:r>
          </a:p>
        </p:txBody>
      </p:sp>
      <p:sp>
        <p:nvSpPr>
          <p:cNvPr id="4" name="Espace réservé de la date 3">
            <a:extLst>
              <a:ext uri="{FF2B5EF4-FFF2-40B4-BE49-F238E27FC236}">
                <a16:creationId xmlns:a16="http://schemas.microsoft.com/office/drawing/2014/main" id="{AA5C41DF-80DA-462D-87A9-EAC39630EDA0}"/>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94E17111-EBF9-43B8-98C8-0F78A75812D6}"/>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14547AE1-30F3-4120-A4FD-1E11EFA70C4F}"/>
              </a:ext>
            </a:extLst>
          </p:cNvPr>
          <p:cNvSpPr>
            <a:spLocks noGrp="1"/>
          </p:cNvSpPr>
          <p:nvPr>
            <p:ph type="sldNum" sz="quarter" idx="12"/>
          </p:nvPr>
        </p:nvSpPr>
        <p:spPr/>
        <p:txBody>
          <a:bodyPr/>
          <a:lstStyle/>
          <a:p>
            <a:fld id="{84C65E61-D2B8-4AC2-A68F-A309726425DC}" type="slidenum">
              <a:rPr lang="fr-FR" smtClean="0"/>
              <a:t>25</a:t>
            </a:fld>
            <a:endParaRPr lang="fr-FR"/>
          </a:p>
        </p:txBody>
      </p:sp>
    </p:spTree>
    <p:extLst>
      <p:ext uri="{BB962C8B-B14F-4D97-AF65-F5344CB8AC3E}">
        <p14:creationId xmlns:p14="http://schemas.microsoft.com/office/powerpoint/2010/main" val="198703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500"/>
                                        <p:tgtEl>
                                          <p:spTgt spid="8">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500"/>
                                        <p:tgtEl>
                                          <p:spTgt spid="8">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left)">
                                      <p:cBhvr>
                                        <p:cTn id="23" dur="500"/>
                                        <p:tgtEl>
                                          <p:spTgt spid="8">
                                            <p:txEl>
                                              <p:pRg st="4" end="4"/>
                                            </p:txEl>
                                          </p:spTgt>
                                        </p:tgtEl>
                                      </p:cBhvr>
                                    </p:animEffect>
                                  </p:childTnLst>
                                </p:cTn>
                              </p:par>
                            </p:childTnLst>
                          </p:cTn>
                        </p:par>
                        <p:par>
                          <p:cTn id="24" fill="hold">
                            <p:stCondLst>
                              <p:cond delay="5000"/>
                            </p:stCondLst>
                            <p:childTnLst>
                              <p:par>
                                <p:cTn id="25" presetID="22" presetClass="entr" presetSubtype="8"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left)">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34C56972-3B55-4FD6-9026-B9B404AC43C7}"/>
              </a:ext>
            </a:extLst>
          </p:cNvPr>
          <p:cNvSpPr>
            <a:spLocks noGrp="1"/>
          </p:cNvSpPr>
          <p:nvPr>
            <p:ph type="title"/>
          </p:nvPr>
        </p:nvSpPr>
        <p:spPr/>
        <p:txBody>
          <a:bodyPr>
            <a:normAutofit/>
          </a:bodyPr>
          <a:lstStyle/>
          <a:p>
            <a:pPr>
              <a:tabLst>
                <a:tab pos="8064000" algn="r"/>
              </a:tabLst>
            </a:pPr>
            <a:r>
              <a:rPr lang="fr-FR" dirty="0"/>
              <a:t>Fiers tyrans qui se jouent de ma douleur…	</a:t>
            </a:r>
            <a:r>
              <a:rPr lang="fr-FR" sz="2400" dirty="0"/>
              <a:t>1/3</a:t>
            </a:r>
            <a:endParaRPr lang="fr-FR" dirty="0"/>
          </a:p>
        </p:txBody>
      </p:sp>
      <p:sp>
        <p:nvSpPr>
          <p:cNvPr id="8" name="Espace réservé du contenu 7">
            <a:extLst>
              <a:ext uri="{FF2B5EF4-FFF2-40B4-BE49-F238E27FC236}">
                <a16:creationId xmlns:a16="http://schemas.microsoft.com/office/drawing/2014/main" id="{967FCD16-894B-4F3E-A4D2-E3A6569B594F}"/>
              </a:ext>
            </a:extLst>
          </p:cNvPr>
          <p:cNvSpPr>
            <a:spLocks noGrp="1"/>
          </p:cNvSpPr>
          <p:nvPr>
            <p:ph sz="half" idx="1"/>
          </p:nvPr>
        </p:nvSpPr>
        <p:spPr>
          <a:xfrm>
            <a:off x="540000" y="1260000"/>
            <a:ext cx="4428000" cy="3600000"/>
          </a:xfrm>
        </p:spPr>
        <p:txBody>
          <a:bodyPr>
            <a:normAutofit/>
          </a:bodyPr>
          <a:lstStyle/>
          <a:p>
            <a:pPr marL="0" indent="0">
              <a:buNone/>
            </a:pPr>
            <a:r>
              <a:rPr lang="hi-IN" dirty="0" err="1"/>
              <a:t>खूँरेज़</a:t>
            </a:r>
            <a:r>
              <a:rPr lang="hi-IN" dirty="0"/>
              <a:t> करिश्मा, नाज़ सितम </a:t>
            </a:r>
            <a:r>
              <a:rPr lang="hi-IN" dirty="0" err="1"/>
              <a:t>ग़मज़ों</a:t>
            </a:r>
            <a:r>
              <a:rPr lang="hi-IN" dirty="0"/>
              <a:t> की झुकावट</a:t>
            </a:r>
            <a:r>
              <a:rPr lang="hi-IN" dirty="0">
                <a:solidFill>
                  <a:schemeClr val="accent6"/>
                </a:solidFill>
              </a:rPr>
              <a:t> वैसी है</a:t>
            </a:r>
          </a:p>
          <a:p>
            <a:pPr marL="0" indent="0">
              <a:buNone/>
            </a:pPr>
            <a:r>
              <a:rPr lang="hi-IN" dirty="0" err="1"/>
              <a:t>मिज़गाँ</a:t>
            </a:r>
            <a:r>
              <a:rPr lang="hi-IN" dirty="0"/>
              <a:t> की </a:t>
            </a:r>
            <a:r>
              <a:rPr lang="hi-IN" dirty="0" err="1"/>
              <a:t>सिनां</a:t>
            </a:r>
            <a:r>
              <a:rPr lang="hi-IN" dirty="0"/>
              <a:t>, नज़रों की अनी, </a:t>
            </a:r>
            <a:r>
              <a:rPr lang="hi-IN" dirty="0" err="1"/>
              <a:t>अबरू</a:t>
            </a:r>
            <a:r>
              <a:rPr lang="hi-IN" dirty="0"/>
              <a:t> खिंचावट</a:t>
            </a:r>
            <a:r>
              <a:rPr lang="hi-IN" dirty="0">
                <a:solidFill>
                  <a:schemeClr val="accent6"/>
                </a:solidFill>
              </a:rPr>
              <a:t> वैसी है</a:t>
            </a:r>
          </a:p>
          <a:p>
            <a:pPr marL="0" indent="0">
              <a:buNone/>
            </a:pPr>
            <a:r>
              <a:rPr lang="hi-IN" dirty="0" err="1"/>
              <a:t>अय्यार</a:t>
            </a:r>
            <a:r>
              <a:rPr lang="hi-IN" dirty="0"/>
              <a:t> नज़र, मक्कार अदा, </a:t>
            </a:r>
            <a:r>
              <a:rPr lang="hi-IN" dirty="0" err="1"/>
              <a:t>तेवरी</a:t>
            </a:r>
            <a:r>
              <a:rPr lang="hi-IN" dirty="0"/>
              <a:t> की </a:t>
            </a:r>
            <a:r>
              <a:rPr lang="hi-IN" dirty="0" err="1"/>
              <a:t>चढ़ावट</a:t>
            </a:r>
            <a:r>
              <a:rPr lang="hi-IN" dirty="0">
                <a:solidFill>
                  <a:schemeClr val="accent6"/>
                </a:solidFill>
              </a:rPr>
              <a:t> वैसी है</a:t>
            </a:r>
          </a:p>
          <a:p>
            <a:pPr marL="0" indent="0">
              <a:buNone/>
            </a:pPr>
            <a:r>
              <a:rPr lang="hi-IN" dirty="0" err="1"/>
              <a:t>कत्ताल</a:t>
            </a:r>
            <a:r>
              <a:rPr lang="hi-IN" dirty="0"/>
              <a:t> निगाह, और दुष्ट गज़ब आँखों की लगावट</a:t>
            </a:r>
            <a:r>
              <a:rPr lang="hi-IN" dirty="0">
                <a:solidFill>
                  <a:schemeClr val="accent6"/>
                </a:solidFill>
              </a:rPr>
              <a:t> वैसी है</a:t>
            </a:r>
          </a:p>
          <a:p>
            <a:pPr marL="0" indent="0">
              <a:buNone/>
            </a:pPr>
            <a:r>
              <a:rPr lang="hi-IN" dirty="0"/>
              <a:t>पलकों की झपक, पुतली की </a:t>
            </a:r>
            <a:r>
              <a:rPr lang="hi-IN" dirty="0" err="1"/>
              <a:t>फिरत</a:t>
            </a:r>
            <a:r>
              <a:rPr lang="hi-IN" dirty="0"/>
              <a:t> सुरमे की घुलावट</a:t>
            </a:r>
            <a:r>
              <a:rPr lang="hi-IN" dirty="0">
                <a:solidFill>
                  <a:schemeClr val="accent6"/>
                </a:solidFill>
              </a:rPr>
              <a:t> वैसी है</a:t>
            </a:r>
          </a:p>
        </p:txBody>
      </p:sp>
      <p:sp>
        <p:nvSpPr>
          <p:cNvPr id="11" name="Espace réservé du contenu 10">
            <a:extLst>
              <a:ext uri="{FF2B5EF4-FFF2-40B4-BE49-F238E27FC236}">
                <a16:creationId xmlns:a16="http://schemas.microsoft.com/office/drawing/2014/main" id="{23366979-8AFD-49AD-9082-C333090D37EC}"/>
              </a:ext>
            </a:extLst>
          </p:cNvPr>
          <p:cNvSpPr>
            <a:spLocks noGrp="1"/>
          </p:cNvSpPr>
          <p:nvPr>
            <p:ph sz="half" idx="2"/>
          </p:nvPr>
        </p:nvSpPr>
        <p:spPr>
          <a:xfrm>
            <a:off x="5184000" y="1260000"/>
            <a:ext cx="3420000" cy="3600000"/>
          </a:xfrm>
        </p:spPr>
        <p:txBody>
          <a:bodyPr>
            <a:normAutofit/>
          </a:bodyPr>
          <a:lstStyle/>
          <a:p>
            <a:r>
              <a:rPr lang="fr-FR" dirty="0"/>
              <a:t>Rimes</a:t>
            </a:r>
          </a:p>
          <a:p>
            <a:pPr lvl="1"/>
            <a:r>
              <a:rPr lang="fr-FR" dirty="0"/>
              <a:t>A</a:t>
            </a:r>
            <a:r>
              <a:rPr lang="fr-FR" dirty="0">
                <a:solidFill>
                  <a:schemeClr val="accent6"/>
                </a:solidFill>
              </a:rPr>
              <a:t>A</a:t>
            </a:r>
            <a:r>
              <a:rPr lang="fr-FR" dirty="0"/>
              <a:t>, B</a:t>
            </a:r>
            <a:r>
              <a:rPr lang="fr-FR" dirty="0">
                <a:solidFill>
                  <a:schemeClr val="accent6"/>
                </a:solidFill>
              </a:rPr>
              <a:t>A</a:t>
            </a:r>
            <a:r>
              <a:rPr lang="fr-FR" dirty="0"/>
              <a:t>, C</a:t>
            </a:r>
            <a:r>
              <a:rPr lang="fr-FR" dirty="0">
                <a:solidFill>
                  <a:schemeClr val="accent6"/>
                </a:solidFill>
              </a:rPr>
              <a:t>A</a:t>
            </a:r>
            <a:r>
              <a:rPr lang="fr-FR" dirty="0"/>
              <a:t>, D</a:t>
            </a:r>
            <a:r>
              <a:rPr lang="fr-FR" dirty="0">
                <a:solidFill>
                  <a:schemeClr val="accent6"/>
                </a:solidFill>
              </a:rPr>
              <a:t>A</a:t>
            </a:r>
            <a:r>
              <a:rPr lang="fr-FR" dirty="0"/>
              <a:t> + E</a:t>
            </a:r>
            <a:r>
              <a:rPr lang="fr-FR" dirty="0">
                <a:solidFill>
                  <a:schemeClr val="accent6"/>
                </a:solidFill>
              </a:rPr>
              <a:t>A</a:t>
            </a:r>
          </a:p>
          <a:p>
            <a:endParaRPr lang="fr-FR" dirty="0"/>
          </a:p>
          <a:p>
            <a:r>
              <a:rPr lang="fr-FR" dirty="0">
                <a:solidFill>
                  <a:schemeClr val="accent6"/>
                </a:solidFill>
              </a:rPr>
              <a:t>Tels sont…</a:t>
            </a:r>
          </a:p>
          <a:p>
            <a:pPr lvl="1"/>
            <a:r>
              <a:rPr lang="fr-FR" dirty="0">
                <a:solidFill>
                  <a:schemeClr val="accent6"/>
                </a:solidFill>
              </a:rPr>
              <a:t>Les traits de la belle</a:t>
            </a:r>
          </a:p>
          <a:p>
            <a:pPr lvl="1"/>
            <a:r>
              <a:rPr lang="fr-FR" dirty="0">
                <a:solidFill>
                  <a:schemeClr val="accent6"/>
                </a:solidFill>
              </a:rPr>
              <a:t>Les yeux, l’attitude, le charme</a:t>
            </a:r>
          </a:p>
        </p:txBody>
      </p:sp>
      <p:sp>
        <p:nvSpPr>
          <p:cNvPr id="4" name="Espace réservé de la date 3">
            <a:extLst>
              <a:ext uri="{FF2B5EF4-FFF2-40B4-BE49-F238E27FC236}">
                <a16:creationId xmlns:a16="http://schemas.microsoft.com/office/drawing/2014/main" id="{48039866-06F7-433D-AA11-1FA5F6845EBA}"/>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E88A04FB-54F9-4752-A67F-760519237747}"/>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A1908A4F-219B-459A-9A38-76215E272F1F}"/>
              </a:ext>
            </a:extLst>
          </p:cNvPr>
          <p:cNvSpPr>
            <a:spLocks noGrp="1"/>
          </p:cNvSpPr>
          <p:nvPr>
            <p:ph type="sldNum" sz="quarter" idx="12"/>
          </p:nvPr>
        </p:nvSpPr>
        <p:spPr/>
        <p:txBody>
          <a:bodyPr/>
          <a:lstStyle/>
          <a:p>
            <a:fld id="{84C65E61-D2B8-4AC2-A68F-A309726425DC}" type="slidenum">
              <a:rPr lang="fr-FR" smtClean="0"/>
              <a:t>26</a:t>
            </a:fld>
            <a:endParaRPr lang="fr-FR"/>
          </a:p>
        </p:txBody>
      </p:sp>
    </p:spTree>
    <p:extLst>
      <p:ext uri="{BB962C8B-B14F-4D97-AF65-F5344CB8AC3E}">
        <p14:creationId xmlns:p14="http://schemas.microsoft.com/office/powerpoint/2010/main" val="147259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75243D-83C5-4E9B-A65A-7384AD5F1EA2}"/>
              </a:ext>
            </a:extLst>
          </p:cNvPr>
          <p:cNvSpPr>
            <a:spLocks noGrp="1"/>
          </p:cNvSpPr>
          <p:nvPr>
            <p:ph type="title"/>
          </p:nvPr>
        </p:nvSpPr>
        <p:spPr/>
        <p:txBody>
          <a:bodyPr>
            <a:normAutofit/>
          </a:bodyPr>
          <a:lstStyle/>
          <a:p>
            <a:pPr>
              <a:tabLst>
                <a:tab pos="8064000" algn="r"/>
              </a:tabLst>
            </a:pPr>
            <a:r>
              <a:rPr lang="fr-FR" dirty="0"/>
              <a:t>Fiers tyrans qui se jouent de ma douleur…	</a:t>
            </a:r>
            <a:r>
              <a:rPr lang="fr-FR" sz="2400" dirty="0"/>
              <a:t>2/3</a:t>
            </a:r>
            <a:endParaRPr lang="fr-FR" dirty="0"/>
          </a:p>
        </p:txBody>
      </p:sp>
      <p:sp>
        <p:nvSpPr>
          <p:cNvPr id="3" name="Espace réservé du contenu 2">
            <a:extLst>
              <a:ext uri="{FF2B5EF4-FFF2-40B4-BE49-F238E27FC236}">
                <a16:creationId xmlns:a16="http://schemas.microsoft.com/office/drawing/2014/main" id="{3470866A-5C50-45FA-AF50-A2ACFF17A73B}"/>
              </a:ext>
            </a:extLst>
          </p:cNvPr>
          <p:cNvSpPr>
            <a:spLocks noGrp="1"/>
          </p:cNvSpPr>
          <p:nvPr>
            <p:ph sz="half" idx="1"/>
          </p:nvPr>
        </p:nvSpPr>
        <p:spPr>
          <a:xfrm>
            <a:off x="540000" y="1260000"/>
            <a:ext cx="4428000" cy="3600000"/>
          </a:xfrm>
        </p:spPr>
        <p:txBody>
          <a:bodyPr>
            <a:normAutofit/>
          </a:bodyPr>
          <a:lstStyle/>
          <a:p>
            <a:pPr marL="0" indent="0">
              <a:buNone/>
            </a:pPr>
            <a:r>
              <a:rPr lang="hi-IN" dirty="0"/>
              <a:t>बेदर्द </a:t>
            </a:r>
            <a:r>
              <a:rPr lang="hi-IN" dirty="0" err="1"/>
              <a:t>सितमगर</a:t>
            </a:r>
            <a:r>
              <a:rPr lang="hi-IN" dirty="0"/>
              <a:t> बे-</a:t>
            </a:r>
            <a:r>
              <a:rPr lang="hi-IN" dirty="0" err="1"/>
              <a:t>परवा</a:t>
            </a:r>
            <a:r>
              <a:rPr lang="hi-IN" dirty="0"/>
              <a:t>, बेकल, चंचल, चटकी</a:t>
            </a:r>
            <a:r>
              <a:rPr lang="hi-IN" dirty="0">
                <a:solidFill>
                  <a:schemeClr val="accent2"/>
                </a:solidFill>
              </a:rPr>
              <a:t>ली-सी</a:t>
            </a:r>
          </a:p>
          <a:p>
            <a:pPr marL="0" indent="0">
              <a:buNone/>
            </a:pPr>
            <a:r>
              <a:rPr lang="hi-IN" dirty="0"/>
              <a:t>दिल सख्त कयामत पत्थर-सा, और बातें नर्म रसी</a:t>
            </a:r>
            <a:r>
              <a:rPr lang="hi-IN" dirty="0">
                <a:solidFill>
                  <a:schemeClr val="accent2"/>
                </a:solidFill>
              </a:rPr>
              <a:t>ली-सी</a:t>
            </a:r>
          </a:p>
          <a:p>
            <a:pPr marL="0" indent="0">
              <a:buNone/>
            </a:pPr>
            <a:r>
              <a:rPr lang="hi-IN" dirty="0" err="1"/>
              <a:t>डारों</a:t>
            </a:r>
            <a:r>
              <a:rPr lang="hi-IN" dirty="0"/>
              <a:t> की </a:t>
            </a:r>
            <a:r>
              <a:rPr lang="hi-IN" dirty="0" err="1"/>
              <a:t>बान</a:t>
            </a:r>
            <a:r>
              <a:rPr lang="hi-IN" dirty="0"/>
              <a:t> रंगीली-सी, काजल की आन कटी</a:t>
            </a:r>
            <a:r>
              <a:rPr lang="hi-IN" dirty="0">
                <a:solidFill>
                  <a:schemeClr val="accent2"/>
                </a:solidFill>
              </a:rPr>
              <a:t>ली-सी</a:t>
            </a:r>
          </a:p>
          <a:p>
            <a:pPr marL="0" indent="0">
              <a:buNone/>
            </a:pPr>
            <a:r>
              <a:rPr lang="hi-IN" dirty="0" err="1"/>
              <a:t>वो</a:t>
            </a:r>
            <a:r>
              <a:rPr lang="hi-IN" dirty="0"/>
              <a:t> आँखें मस्त नशीली-सी, कुछ काली-सी कुछ पी</a:t>
            </a:r>
            <a:r>
              <a:rPr lang="hi-IN" dirty="0">
                <a:solidFill>
                  <a:schemeClr val="accent2"/>
                </a:solidFill>
              </a:rPr>
              <a:t>ली-सी</a:t>
            </a:r>
          </a:p>
          <a:p>
            <a:pPr marL="0" indent="0">
              <a:buNone/>
            </a:pPr>
            <a:r>
              <a:rPr lang="hi-IN" dirty="0"/>
              <a:t>चितवन की दगा, नजरों की कपट, सीनों की </a:t>
            </a:r>
            <a:r>
              <a:rPr lang="hi-IN" dirty="0" err="1"/>
              <a:t>लड़ा</a:t>
            </a:r>
            <a:r>
              <a:rPr lang="hi-IN" dirty="0" err="1">
                <a:solidFill>
                  <a:schemeClr val="accent6"/>
                </a:solidFill>
              </a:rPr>
              <a:t>वट</a:t>
            </a:r>
            <a:r>
              <a:rPr lang="hi-IN" dirty="0">
                <a:solidFill>
                  <a:schemeClr val="accent6"/>
                </a:solidFill>
              </a:rPr>
              <a:t> वैसी है</a:t>
            </a:r>
          </a:p>
        </p:txBody>
      </p:sp>
      <p:sp>
        <p:nvSpPr>
          <p:cNvPr id="7" name="Espace réservé du contenu 6">
            <a:extLst>
              <a:ext uri="{FF2B5EF4-FFF2-40B4-BE49-F238E27FC236}">
                <a16:creationId xmlns:a16="http://schemas.microsoft.com/office/drawing/2014/main" id="{C7BCAF76-EE2B-4127-AE85-9673006EBE70}"/>
              </a:ext>
            </a:extLst>
          </p:cNvPr>
          <p:cNvSpPr>
            <a:spLocks noGrp="1"/>
          </p:cNvSpPr>
          <p:nvPr>
            <p:ph sz="half" idx="2"/>
          </p:nvPr>
        </p:nvSpPr>
        <p:spPr>
          <a:xfrm>
            <a:off x="5184000" y="1260000"/>
            <a:ext cx="3420000" cy="3600000"/>
          </a:xfrm>
        </p:spPr>
        <p:txBody>
          <a:bodyPr>
            <a:normAutofit/>
          </a:bodyPr>
          <a:lstStyle/>
          <a:p>
            <a:r>
              <a:rPr lang="fr-FR" dirty="0"/>
              <a:t>Rimes</a:t>
            </a:r>
          </a:p>
          <a:p>
            <a:pPr lvl="1"/>
            <a:r>
              <a:rPr lang="fr-FR" dirty="0"/>
              <a:t>A</a:t>
            </a:r>
            <a:r>
              <a:rPr lang="fr-FR" dirty="0">
                <a:solidFill>
                  <a:schemeClr val="accent2"/>
                </a:solidFill>
              </a:rPr>
              <a:t>B</a:t>
            </a:r>
            <a:r>
              <a:rPr lang="fr-FR" dirty="0"/>
              <a:t>, B</a:t>
            </a:r>
            <a:r>
              <a:rPr lang="fr-FR" dirty="0">
                <a:solidFill>
                  <a:schemeClr val="accent2"/>
                </a:solidFill>
              </a:rPr>
              <a:t>B</a:t>
            </a:r>
            <a:r>
              <a:rPr lang="fr-FR" dirty="0"/>
              <a:t>, C</a:t>
            </a:r>
            <a:r>
              <a:rPr lang="fr-FR" dirty="0">
                <a:solidFill>
                  <a:schemeClr val="accent2"/>
                </a:solidFill>
              </a:rPr>
              <a:t>B</a:t>
            </a:r>
            <a:r>
              <a:rPr lang="fr-FR" dirty="0"/>
              <a:t>, D</a:t>
            </a:r>
            <a:r>
              <a:rPr lang="fr-FR" dirty="0">
                <a:solidFill>
                  <a:schemeClr val="accent2"/>
                </a:solidFill>
              </a:rPr>
              <a:t>B</a:t>
            </a:r>
            <a:r>
              <a:rPr lang="fr-FR" dirty="0"/>
              <a:t> + E</a:t>
            </a:r>
            <a:r>
              <a:rPr lang="fr-FR" dirty="0">
                <a:solidFill>
                  <a:schemeClr val="accent6"/>
                </a:solidFill>
              </a:rPr>
              <a:t>A</a:t>
            </a:r>
          </a:p>
          <a:p>
            <a:endParaRPr lang="fr-FR" dirty="0">
              <a:solidFill>
                <a:schemeClr val="accent2"/>
              </a:solidFill>
            </a:endParaRPr>
          </a:p>
          <a:p>
            <a:r>
              <a:rPr lang="fr-FR" dirty="0">
                <a:solidFill>
                  <a:schemeClr val="accent2"/>
                </a:solidFill>
              </a:rPr>
              <a:t>Est semblable à…</a:t>
            </a:r>
          </a:p>
          <a:p>
            <a:pPr lvl="1"/>
            <a:r>
              <a:rPr lang="fr-FR" dirty="0">
                <a:solidFill>
                  <a:schemeClr val="accent2"/>
                </a:solidFill>
              </a:rPr>
              <a:t>Renchérissement </a:t>
            </a:r>
            <a:r>
              <a:rPr lang="fr-FR">
                <a:solidFill>
                  <a:schemeClr val="accent2"/>
                </a:solidFill>
              </a:rPr>
              <a:t>de l’image</a:t>
            </a:r>
            <a:endParaRPr lang="fr-FR" dirty="0">
              <a:solidFill>
                <a:schemeClr val="accent2"/>
              </a:solidFill>
            </a:endParaRPr>
          </a:p>
          <a:p>
            <a:endParaRPr lang="fr-FR" dirty="0"/>
          </a:p>
          <a:p>
            <a:r>
              <a:rPr lang="fr-FR" dirty="0">
                <a:solidFill>
                  <a:schemeClr val="accent6"/>
                </a:solidFill>
              </a:rPr>
              <a:t>Telle est…</a:t>
            </a:r>
          </a:p>
          <a:p>
            <a:pPr lvl="1"/>
            <a:r>
              <a:rPr lang="fr-FR" dirty="0">
                <a:solidFill>
                  <a:schemeClr val="accent6"/>
                </a:solidFill>
              </a:rPr>
              <a:t>Image charnelle très suggestive</a:t>
            </a:r>
          </a:p>
        </p:txBody>
      </p:sp>
      <p:sp>
        <p:nvSpPr>
          <p:cNvPr id="4" name="Espace réservé de la date 3">
            <a:extLst>
              <a:ext uri="{FF2B5EF4-FFF2-40B4-BE49-F238E27FC236}">
                <a16:creationId xmlns:a16="http://schemas.microsoft.com/office/drawing/2014/main" id="{201F3131-F50B-4015-AD8A-8D7DA4862A98}"/>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F4F99DB3-7DDE-4E64-B4F5-1AEA162212C1}"/>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8B72E9BD-F92D-468C-9B2C-B57EAFCFE4BA}"/>
              </a:ext>
            </a:extLst>
          </p:cNvPr>
          <p:cNvSpPr>
            <a:spLocks noGrp="1"/>
          </p:cNvSpPr>
          <p:nvPr>
            <p:ph type="sldNum" sz="quarter" idx="12"/>
          </p:nvPr>
        </p:nvSpPr>
        <p:spPr/>
        <p:txBody>
          <a:bodyPr/>
          <a:lstStyle/>
          <a:p>
            <a:fld id="{84C65E61-D2B8-4AC2-A68F-A309726425DC}" type="slidenum">
              <a:rPr lang="fr-FR" smtClean="0"/>
              <a:t>27</a:t>
            </a:fld>
            <a:endParaRPr lang="fr-FR"/>
          </a:p>
        </p:txBody>
      </p:sp>
    </p:spTree>
    <p:extLst>
      <p:ext uri="{BB962C8B-B14F-4D97-AF65-F5344CB8AC3E}">
        <p14:creationId xmlns:p14="http://schemas.microsoft.com/office/powerpoint/2010/main" val="263229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6DC9FF-AC6A-4101-9AB5-BE8EB6B291AA}"/>
              </a:ext>
            </a:extLst>
          </p:cNvPr>
          <p:cNvSpPr>
            <a:spLocks noGrp="1"/>
          </p:cNvSpPr>
          <p:nvPr>
            <p:ph type="title"/>
          </p:nvPr>
        </p:nvSpPr>
        <p:spPr/>
        <p:txBody>
          <a:bodyPr>
            <a:normAutofit/>
          </a:bodyPr>
          <a:lstStyle/>
          <a:p>
            <a:pPr>
              <a:tabLst>
                <a:tab pos="8064000" algn="r"/>
              </a:tabLst>
            </a:pPr>
            <a:r>
              <a:rPr lang="fr-FR" dirty="0"/>
              <a:t>Fiers tyrans qui se jouent de ma douleur…	</a:t>
            </a:r>
            <a:r>
              <a:rPr lang="fr-FR" sz="2400" dirty="0"/>
              <a:t>3/3</a:t>
            </a:r>
            <a:endParaRPr lang="fr-FR" dirty="0"/>
          </a:p>
        </p:txBody>
      </p:sp>
      <p:sp>
        <p:nvSpPr>
          <p:cNvPr id="3" name="Espace réservé du contenu 2">
            <a:extLst>
              <a:ext uri="{FF2B5EF4-FFF2-40B4-BE49-F238E27FC236}">
                <a16:creationId xmlns:a16="http://schemas.microsoft.com/office/drawing/2014/main" id="{1A06A19B-0150-49EE-AA8D-CCD54A0E28EC}"/>
              </a:ext>
            </a:extLst>
          </p:cNvPr>
          <p:cNvSpPr>
            <a:spLocks noGrp="1"/>
          </p:cNvSpPr>
          <p:nvPr>
            <p:ph sz="half" idx="1"/>
          </p:nvPr>
        </p:nvSpPr>
        <p:spPr>
          <a:xfrm>
            <a:off x="540000" y="1260000"/>
            <a:ext cx="4500000" cy="3600000"/>
          </a:xfrm>
        </p:spPr>
        <p:txBody>
          <a:bodyPr>
            <a:normAutofit/>
          </a:bodyPr>
          <a:lstStyle/>
          <a:p>
            <a:pPr marL="0" indent="0">
              <a:buNone/>
            </a:pPr>
            <a:r>
              <a:rPr lang="hi-IN" dirty="0"/>
              <a:t>जो ऐसे हुस्न का दरिया हो, किस तौर न लहरों में ब</a:t>
            </a:r>
            <a:r>
              <a:rPr lang="hi-IN" dirty="0">
                <a:solidFill>
                  <a:schemeClr val="accent3">
                    <a:lumMod val="50000"/>
                  </a:schemeClr>
                </a:solidFill>
              </a:rPr>
              <a:t>हिये</a:t>
            </a:r>
          </a:p>
          <a:p>
            <a:pPr marL="0" indent="0">
              <a:buNone/>
            </a:pPr>
            <a:r>
              <a:rPr lang="hi-IN" dirty="0" err="1"/>
              <a:t>गर</a:t>
            </a:r>
            <a:r>
              <a:rPr lang="hi-IN" dirty="0"/>
              <a:t> मेहर-ए-मुहब्बत हो बेहतर, और </a:t>
            </a:r>
            <a:r>
              <a:rPr lang="hi-IN" dirty="0" err="1"/>
              <a:t>जौरो</a:t>
            </a:r>
            <a:r>
              <a:rPr lang="hi-IN" dirty="0"/>
              <a:t>-जफा हो तो स</a:t>
            </a:r>
            <a:r>
              <a:rPr lang="hi-IN" dirty="0">
                <a:solidFill>
                  <a:schemeClr val="accent3">
                    <a:lumMod val="50000"/>
                  </a:schemeClr>
                </a:solidFill>
              </a:rPr>
              <a:t>हिये</a:t>
            </a:r>
          </a:p>
          <a:p>
            <a:pPr marL="0" indent="0">
              <a:buNone/>
            </a:pPr>
            <a:r>
              <a:rPr lang="hi-IN" dirty="0"/>
              <a:t>दिल लोट गया है </a:t>
            </a:r>
            <a:r>
              <a:rPr lang="hi-IN" dirty="0" err="1"/>
              <a:t>गश</a:t>
            </a:r>
            <a:r>
              <a:rPr lang="hi-IN" dirty="0"/>
              <a:t> खाकर, बस और तो आगे क्या क</a:t>
            </a:r>
            <a:r>
              <a:rPr lang="hi-IN" dirty="0">
                <a:solidFill>
                  <a:schemeClr val="accent3">
                    <a:lumMod val="50000"/>
                  </a:schemeClr>
                </a:solidFill>
              </a:rPr>
              <a:t>हिये</a:t>
            </a:r>
          </a:p>
          <a:p>
            <a:pPr marL="0" indent="0">
              <a:buNone/>
            </a:pPr>
            <a:r>
              <a:rPr lang="hi-IN" dirty="0"/>
              <a:t>मिल </a:t>
            </a:r>
            <a:r>
              <a:rPr lang="hi-IN"/>
              <a:t>जाये ‘</a:t>
            </a:r>
            <a:r>
              <a:rPr lang="hi-IN">
                <a:solidFill>
                  <a:schemeClr val="accent4">
                    <a:lumMod val="75000"/>
                  </a:schemeClr>
                </a:solidFill>
              </a:rPr>
              <a:t>नज़ीर</a:t>
            </a:r>
            <a:r>
              <a:rPr lang="hi-IN"/>
              <a:t>’ </a:t>
            </a:r>
            <a:r>
              <a:rPr lang="hi-IN" dirty="0"/>
              <a:t>ऐसी जो परी छाती से लिपटकर सो र</a:t>
            </a:r>
            <a:r>
              <a:rPr lang="hi-IN" dirty="0">
                <a:solidFill>
                  <a:schemeClr val="accent3">
                    <a:lumMod val="50000"/>
                  </a:schemeClr>
                </a:solidFill>
              </a:rPr>
              <a:t>हिये</a:t>
            </a:r>
          </a:p>
          <a:p>
            <a:pPr marL="0" indent="0">
              <a:buNone/>
            </a:pPr>
            <a:r>
              <a:rPr lang="hi-IN" dirty="0" err="1"/>
              <a:t>बोसों</a:t>
            </a:r>
            <a:r>
              <a:rPr lang="hi-IN" dirty="0"/>
              <a:t> की चिपक </a:t>
            </a:r>
            <a:r>
              <a:rPr lang="hi-IN" dirty="0" err="1"/>
              <a:t>बग़लों</a:t>
            </a:r>
            <a:r>
              <a:rPr lang="hi-IN" dirty="0"/>
              <a:t> की लिपट, सीनों की मिला</a:t>
            </a:r>
            <a:r>
              <a:rPr lang="hi-IN" dirty="0">
                <a:solidFill>
                  <a:schemeClr val="accent6"/>
                </a:solidFill>
              </a:rPr>
              <a:t>वट वैसी है</a:t>
            </a:r>
          </a:p>
        </p:txBody>
      </p:sp>
      <p:sp>
        <p:nvSpPr>
          <p:cNvPr id="7" name="Espace réservé du contenu 6">
            <a:extLst>
              <a:ext uri="{FF2B5EF4-FFF2-40B4-BE49-F238E27FC236}">
                <a16:creationId xmlns:a16="http://schemas.microsoft.com/office/drawing/2014/main" id="{32E3728A-2597-42F7-BC70-DECF23E4A3C9}"/>
              </a:ext>
            </a:extLst>
          </p:cNvPr>
          <p:cNvSpPr>
            <a:spLocks noGrp="1"/>
          </p:cNvSpPr>
          <p:nvPr>
            <p:ph sz="half" idx="2"/>
          </p:nvPr>
        </p:nvSpPr>
        <p:spPr>
          <a:xfrm>
            <a:off x="5184000" y="1260000"/>
            <a:ext cx="3420000" cy="3600000"/>
          </a:xfrm>
        </p:spPr>
        <p:txBody>
          <a:bodyPr>
            <a:normAutofit/>
          </a:bodyPr>
          <a:lstStyle/>
          <a:p>
            <a:r>
              <a:rPr lang="fr-FR" dirty="0"/>
              <a:t>Rimes</a:t>
            </a:r>
          </a:p>
          <a:p>
            <a:pPr lvl="1"/>
            <a:r>
              <a:rPr lang="fr-FR" dirty="0"/>
              <a:t>A</a:t>
            </a:r>
            <a:r>
              <a:rPr lang="fr-FR" dirty="0">
                <a:solidFill>
                  <a:schemeClr val="tx2"/>
                </a:solidFill>
              </a:rPr>
              <a:t>C</a:t>
            </a:r>
            <a:r>
              <a:rPr lang="fr-FR" dirty="0"/>
              <a:t>, B</a:t>
            </a:r>
            <a:r>
              <a:rPr lang="fr-FR" dirty="0">
                <a:solidFill>
                  <a:schemeClr val="tx2"/>
                </a:solidFill>
              </a:rPr>
              <a:t>C</a:t>
            </a:r>
            <a:r>
              <a:rPr lang="fr-FR" dirty="0"/>
              <a:t>, C</a:t>
            </a:r>
            <a:r>
              <a:rPr lang="fr-FR" dirty="0">
                <a:solidFill>
                  <a:schemeClr val="tx2"/>
                </a:solidFill>
              </a:rPr>
              <a:t>C</a:t>
            </a:r>
            <a:r>
              <a:rPr lang="fr-FR" dirty="0"/>
              <a:t>, D</a:t>
            </a:r>
            <a:r>
              <a:rPr lang="fr-FR" dirty="0">
                <a:solidFill>
                  <a:schemeClr val="tx2"/>
                </a:solidFill>
              </a:rPr>
              <a:t>C</a:t>
            </a:r>
            <a:r>
              <a:rPr lang="fr-FR" dirty="0"/>
              <a:t> + E</a:t>
            </a:r>
            <a:r>
              <a:rPr lang="fr-FR" dirty="0">
                <a:solidFill>
                  <a:schemeClr val="accent6"/>
                </a:solidFill>
              </a:rPr>
              <a:t>A</a:t>
            </a:r>
          </a:p>
          <a:p>
            <a:endParaRPr lang="fr-FR" dirty="0"/>
          </a:p>
          <a:p>
            <a:r>
              <a:rPr lang="fr-FR" dirty="0">
                <a:solidFill>
                  <a:schemeClr val="tx2"/>
                </a:solidFill>
              </a:rPr>
              <a:t>Image de la mer</a:t>
            </a:r>
          </a:p>
          <a:p>
            <a:pPr lvl="1"/>
            <a:r>
              <a:rPr lang="fr-FR" dirty="0">
                <a:solidFill>
                  <a:schemeClr val="tx2"/>
                </a:solidFill>
              </a:rPr>
              <a:t>Verbes à l’impératif (vouvoiement)</a:t>
            </a:r>
          </a:p>
          <a:p>
            <a:pPr lvl="1"/>
            <a:r>
              <a:rPr lang="fr-FR" dirty="0">
                <a:solidFill>
                  <a:schemeClr val="tx2"/>
                </a:solidFill>
              </a:rPr>
              <a:t>Invitation à peine masquée</a:t>
            </a:r>
          </a:p>
          <a:p>
            <a:pPr lvl="1"/>
            <a:endParaRPr lang="fr-FR" dirty="0"/>
          </a:p>
          <a:p>
            <a:r>
              <a:rPr lang="fr-FR" dirty="0">
                <a:solidFill>
                  <a:schemeClr val="accent6"/>
                </a:solidFill>
              </a:rPr>
              <a:t>Tel est…</a:t>
            </a:r>
          </a:p>
          <a:p>
            <a:pPr lvl="1"/>
            <a:r>
              <a:rPr lang="fr-FR" dirty="0">
                <a:solidFill>
                  <a:schemeClr val="accent6"/>
                </a:solidFill>
              </a:rPr>
              <a:t>Enlacement passionnel</a:t>
            </a:r>
          </a:p>
        </p:txBody>
      </p:sp>
      <p:sp>
        <p:nvSpPr>
          <p:cNvPr id="4" name="Espace réservé de la date 3">
            <a:extLst>
              <a:ext uri="{FF2B5EF4-FFF2-40B4-BE49-F238E27FC236}">
                <a16:creationId xmlns:a16="http://schemas.microsoft.com/office/drawing/2014/main" id="{285FFE33-2EDB-4096-9F99-554D34BD645C}"/>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BF5BA73B-9042-4EE2-A2A4-48013E790191}"/>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178F7661-7846-4ACA-98C4-D4CF4B67C7F6}"/>
              </a:ext>
            </a:extLst>
          </p:cNvPr>
          <p:cNvSpPr>
            <a:spLocks noGrp="1"/>
          </p:cNvSpPr>
          <p:nvPr>
            <p:ph type="sldNum" sz="quarter" idx="12"/>
          </p:nvPr>
        </p:nvSpPr>
        <p:spPr/>
        <p:txBody>
          <a:bodyPr/>
          <a:lstStyle/>
          <a:p>
            <a:fld id="{84C65E61-D2B8-4AC2-A68F-A309726425DC}" type="slidenum">
              <a:rPr lang="fr-FR" smtClean="0"/>
              <a:t>28</a:t>
            </a:fld>
            <a:endParaRPr lang="fr-FR"/>
          </a:p>
        </p:txBody>
      </p:sp>
    </p:spTree>
    <p:extLst>
      <p:ext uri="{BB962C8B-B14F-4D97-AF65-F5344CB8AC3E}">
        <p14:creationId xmlns:p14="http://schemas.microsoft.com/office/powerpoint/2010/main" val="65672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8FA16-4E70-471C-8792-7411873BEF4C}"/>
              </a:ext>
            </a:extLst>
          </p:cNvPr>
          <p:cNvSpPr>
            <a:spLocks noGrp="1"/>
          </p:cNvSpPr>
          <p:nvPr>
            <p:ph type="title"/>
          </p:nvPr>
        </p:nvSpPr>
        <p:spPr/>
        <p:txBody>
          <a:bodyPr/>
          <a:lstStyle/>
          <a:p>
            <a:r>
              <a:rPr lang="fr-FR" dirty="0"/>
              <a:t>Exemple 3</a:t>
            </a:r>
          </a:p>
        </p:txBody>
      </p:sp>
      <p:sp>
        <p:nvSpPr>
          <p:cNvPr id="3" name="Espace réservé du texte 2">
            <a:extLst>
              <a:ext uri="{FF2B5EF4-FFF2-40B4-BE49-F238E27FC236}">
                <a16:creationId xmlns:a16="http://schemas.microsoft.com/office/drawing/2014/main" id="{A3DB8E54-693B-49AE-9A85-00C7D93A090E}"/>
              </a:ext>
            </a:extLst>
          </p:cNvPr>
          <p:cNvSpPr>
            <a:spLocks noGrp="1"/>
          </p:cNvSpPr>
          <p:nvPr>
            <p:ph type="body" idx="1"/>
          </p:nvPr>
        </p:nvSpPr>
        <p:spPr/>
        <p:txBody>
          <a:bodyPr/>
          <a:lstStyle/>
          <a:p>
            <a:r>
              <a:rPr lang="fr-FR" i="1" dirty="0" err="1"/>
              <a:t>Nazm</a:t>
            </a:r>
            <a:r>
              <a:rPr lang="fr-FR" dirty="0"/>
              <a:t> chanté par les fakirs au début de la pièce, avant l’action</a:t>
            </a:r>
          </a:p>
        </p:txBody>
      </p:sp>
      <p:sp>
        <p:nvSpPr>
          <p:cNvPr id="4" name="Espace réservé de la date 3">
            <a:extLst>
              <a:ext uri="{FF2B5EF4-FFF2-40B4-BE49-F238E27FC236}">
                <a16:creationId xmlns:a16="http://schemas.microsoft.com/office/drawing/2014/main" id="{144F649C-4E13-442A-8353-DEAEF179D889}"/>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068B5317-0C60-455C-B62A-D8D1AD0849CF}"/>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1FA04068-482D-4A5F-A51E-22109238D62F}"/>
              </a:ext>
            </a:extLst>
          </p:cNvPr>
          <p:cNvSpPr>
            <a:spLocks noGrp="1"/>
          </p:cNvSpPr>
          <p:nvPr>
            <p:ph type="sldNum" sz="quarter" idx="12"/>
          </p:nvPr>
        </p:nvSpPr>
        <p:spPr/>
        <p:txBody>
          <a:bodyPr/>
          <a:lstStyle/>
          <a:p>
            <a:fld id="{84C65E61-D2B8-4AC2-A68F-A309726425DC}" type="slidenum">
              <a:rPr lang="fr-FR" smtClean="0"/>
              <a:t>29</a:t>
            </a:fld>
            <a:endParaRPr lang="fr-FR"/>
          </a:p>
        </p:txBody>
      </p:sp>
    </p:spTree>
    <p:extLst>
      <p:ext uri="{BB962C8B-B14F-4D97-AF65-F5344CB8AC3E}">
        <p14:creationId xmlns:p14="http://schemas.microsoft.com/office/powerpoint/2010/main" val="261468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06BA544-FA74-4DB7-B95C-20B54E862AE5}"/>
              </a:ext>
            </a:extLst>
          </p:cNvPr>
          <p:cNvSpPr>
            <a:spLocks noGrp="1"/>
          </p:cNvSpPr>
          <p:nvPr>
            <p:ph type="dt" sz="half" idx="10"/>
          </p:nvPr>
        </p:nvSpPr>
        <p:spPr/>
        <p:txBody>
          <a:bodyPr/>
          <a:lstStyle/>
          <a:p>
            <a:r>
              <a:rPr lang="fr-FR"/>
              <a:t>Séminaire IrAsia – 6 décembre 2019</a:t>
            </a:r>
            <a:endParaRPr lang="en-US" dirty="0"/>
          </a:p>
        </p:txBody>
      </p:sp>
      <p:sp>
        <p:nvSpPr>
          <p:cNvPr id="5" name="Espace réservé du pied de page 4">
            <a:extLst>
              <a:ext uri="{FF2B5EF4-FFF2-40B4-BE49-F238E27FC236}">
                <a16:creationId xmlns:a16="http://schemas.microsoft.com/office/drawing/2014/main" id="{6EF609E6-A73C-44DF-B985-E30EE52746AE}"/>
              </a:ext>
            </a:extLst>
          </p:cNvPr>
          <p:cNvSpPr>
            <a:spLocks noGrp="1"/>
          </p:cNvSpPr>
          <p:nvPr>
            <p:ph type="ftr" sz="quarter" idx="11"/>
          </p:nvPr>
        </p:nvSpPr>
        <p:spPr/>
        <p:txBody>
          <a:bodyPr/>
          <a:lstStyle/>
          <a:p>
            <a:r>
              <a:rPr lang="fr-FR"/>
              <a:t>La nostalgie dans Agra Bazar</a:t>
            </a:r>
            <a:endParaRPr lang="en-US" dirty="0"/>
          </a:p>
        </p:txBody>
      </p:sp>
      <p:sp>
        <p:nvSpPr>
          <p:cNvPr id="6" name="Espace réservé du numéro de diapositive 5">
            <a:extLst>
              <a:ext uri="{FF2B5EF4-FFF2-40B4-BE49-F238E27FC236}">
                <a16:creationId xmlns:a16="http://schemas.microsoft.com/office/drawing/2014/main" id="{A1B4B707-44EF-413E-933D-07902ACA0D2A}"/>
              </a:ext>
            </a:extLst>
          </p:cNvPr>
          <p:cNvSpPr>
            <a:spLocks noGrp="1"/>
          </p:cNvSpPr>
          <p:nvPr>
            <p:ph type="sldNum" sz="quarter" idx="12"/>
          </p:nvPr>
        </p:nvSpPr>
        <p:spPr/>
        <p:txBody>
          <a:bodyPr/>
          <a:lstStyle/>
          <a:p>
            <a:fld id="{6D22F896-40B5-4ADD-8801-0D06FADFA095}" type="slidenum">
              <a:rPr lang="en-US" smtClean="0"/>
              <a:t>3</a:t>
            </a:fld>
            <a:endParaRPr lang="en-US" dirty="0"/>
          </a:p>
        </p:txBody>
      </p:sp>
      <p:pic>
        <p:nvPicPr>
          <p:cNvPr id="10" name="Image 9">
            <a:extLst>
              <a:ext uri="{FF2B5EF4-FFF2-40B4-BE49-F238E27FC236}">
                <a16:creationId xmlns:a16="http://schemas.microsoft.com/office/drawing/2014/main" id="{EBE04CAA-7BE5-44A8-800C-FAC27F29EE0D}"/>
              </a:ext>
            </a:extLst>
          </p:cNvPr>
          <p:cNvPicPr>
            <a:picLocks noChangeAspect="1"/>
          </p:cNvPicPr>
          <p:nvPr/>
        </p:nvPicPr>
        <p:blipFill>
          <a:blip r:embed="rId3"/>
          <a:stretch>
            <a:fillRect/>
          </a:stretch>
        </p:blipFill>
        <p:spPr>
          <a:xfrm>
            <a:off x="1003402" y="2941875"/>
            <a:ext cx="1152000" cy="1800000"/>
          </a:xfrm>
          <a:prstGeom prst="rect">
            <a:avLst/>
          </a:prstGeom>
          <a:effectLst>
            <a:outerShdw blurRad="63500" dist="63500" dir="2700000" algn="tl" rotWithShape="0">
              <a:prstClr val="black">
                <a:alpha val="40000"/>
              </a:prstClr>
            </a:outerShdw>
          </a:effectLst>
        </p:spPr>
      </p:pic>
      <p:pic>
        <p:nvPicPr>
          <p:cNvPr id="12" name="Image 11">
            <a:extLst>
              <a:ext uri="{FF2B5EF4-FFF2-40B4-BE49-F238E27FC236}">
                <a16:creationId xmlns:a16="http://schemas.microsoft.com/office/drawing/2014/main" id="{C4C63177-8813-4889-A9B1-635EEB0F7877}"/>
              </a:ext>
            </a:extLst>
          </p:cNvPr>
          <p:cNvPicPr>
            <a:picLocks noChangeAspect="1"/>
          </p:cNvPicPr>
          <p:nvPr/>
        </p:nvPicPr>
        <p:blipFill>
          <a:blip r:embed="rId4"/>
          <a:stretch>
            <a:fillRect/>
          </a:stretch>
        </p:blipFill>
        <p:spPr>
          <a:xfrm>
            <a:off x="3996739" y="2941875"/>
            <a:ext cx="1150522" cy="1800000"/>
          </a:xfrm>
          <a:prstGeom prst="rect">
            <a:avLst/>
          </a:prstGeom>
          <a:effectLst>
            <a:outerShdw blurRad="63500" dist="63500" dir="2700000" algn="tl" rotWithShape="0">
              <a:prstClr val="black">
                <a:alpha val="40000"/>
              </a:prstClr>
            </a:outerShdw>
          </a:effectLst>
        </p:spPr>
      </p:pic>
      <p:pic>
        <p:nvPicPr>
          <p:cNvPr id="14" name="Image 13">
            <a:extLst>
              <a:ext uri="{FF2B5EF4-FFF2-40B4-BE49-F238E27FC236}">
                <a16:creationId xmlns:a16="http://schemas.microsoft.com/office/drawing/2014/main" id="{77B984AE-ADCD-407D-ADB1-2825BC34A5A6}"/>
              </a:ext>
            </a:extLst>
          </p:cNvPr>
          <p:cNvPicPr>
            <a:picLocks noChangeAspect="1"/>
          </p:cNvPicPr>
          <p:nvPr/>
        </p:nvPicPr>
        <p:blipFill>
          <a:blip r:embed="rId5"/>
          <a:stretch>
            <a:fillRect/>
          </a:stretch>
        </p:blipFill>
        <p:spPr>
          <a:xfrm>
            <a:off x="6940598" y="2941875"/>
            <a:ext cx="1200000" cy="1800000"/>
          </a:xfrm>
          <a:prstGeom prst="rect">
            <a:avLst/>
          </a:prstGeom>
          <a:effectLst>
            <a:outerShdw blurRad="63500" dist="63500" dir="2700000" algn="tl" rotWithShape="0">
              <a:prstClr val="black">
                <a:alpha val="40000"/>
              </a:prstClr>
            </a:outerShdw>
          </a:effectLst>
        </p:spPr>
      </p:pic>
      <p:pic>
        <p:nvPicPr>
          <p:cNvPr id="8" name="Image 7">
            <a:extLst>
              <a:ext uri="{FF2B5EF4-FFF2-40B4-BE49-F238E27FC236}">
                <a16:creationId xmlns:a16="http://schemas.microsoft.com/office/drawing/2014/main" id="{873038F6-25AE-4C05-A024-E7F338661C9A}"/>
              </a:ext>
            </a:extLst>
          </p:cNvPr>
          <p:cNvPicPr>
            <a:picLocks noChangeAspect="1"/>
          </p:cNvPicPr>
          <p:nvPr/>
        </p:nvPicPr>
        <p:blipFill>
          <a:blip r:embed="rId6"/>
          <a:stretch>
            <a:fillRect/>
          </a:stretch>
        </p:blipFill>
        <p:spPr>
          <a:xfrm>
            <a:off x="3743325" y="180000"/>
            <a:ext cx="1657350" cy="257175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54647087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3500"/>
                            </p:stCondLst>
                            <p:childTnLst>
                              <p:par>
                                <p:cTn id="17" presetID="53" presetClass="entr" presetSubtype="16"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5000"/>
                            </p:stCondLst>
                            <p:childTnLst>
                              <p:par>
                                <p:cTn id="23" presetID="42" presetClass="path" presetSubtype="0" accel="50000" decel="50000" fill="hold" nodeType="afterEffect">
                                  <p:stCondLst>
                                    <p:cond delay="1000"/>
                                  </p:stCondLst>
                                  <p:childTnLst>
                                    <p:animMotion origin="layout" path="M -3.05556E-6 -3.58025E-6 L 0.32726 -0.46234 " pathEditMode="relative" rAng="0" ptsTypes="AA">
                                      <p:cBhvr>
                                        <p:cTn id="24" dur="2000" fill="hold"/>
                                        <p:tgtEl>
                                          <p:spTgt spid="10"/>
                                        </p:tgtEl>
                                        <p:attrNameLst>
                                          <p:attrName>ppt_x</p:attrName>
                                          <p:attrName>ppt_y</p:attrName>
                                        </p:attrNameLst>
                                      </p:cBhvr>
                                      <p:rCtr x="16354" y="-23117"/>
                                    </p:animMotion>
                                  </p:childTnLst>
                                </p:cTn>
                              </p:par>
                              <p:par>
                                <p:cTn id="25" presetID="42" presetClass="path" presetSubtype="0" accel="50000" decel="50000" fill="hold" nodeType="withEffect">
                                  <p:stCondLst>
                                    <p:cond delay="1000"/>
                                  </p:stCondLst>
                                  <p:childTnLst>
                                    <p:animMotion origin="layout" path="M 0 -3.58025E-6 L 0 -0.45586 " pathEditMode="relative" rAng="0" ptsTypes="AA">
                                      <p:cBhvr>
                                        <p:cTn id="26" dur="2000" fill="hold"/>
                                        <p:tgtEl>
                                          <p:spTgt spid="12"/>
                                        </p:tgtEl>
                                        <p:attrNameLst>
                                          <p:attrName>ppt_x</p:attrName>
                                          <p:attrName>ppt_y</p:attrName>
                                        </p:attrNameLst>
                                      </p:cBhvr>
                                      <p:rCtr x="0" y="-22809"/>
                                    </p:animMotion>
                                  </p:childTnLst>
                                </p:cTn>
                              </p:par>
                              <p:par>
                                <p:cTn id="27" presetID="42" presetClass="path" presetSubtype="0" accel="50000" decel="50000" fill="hold" nodeType="withEffect">
                                  <p:stCondLst>
                                    <p:cond delay="1000"/>
                                  </p:stCondLst>
                                  <p:childTnLst>
                                    <p:animMotion origin="layout" path="M -2.77778E-6 -3.58025E-6 L -0.32465 -0.46234 " pathEditMode="relative" rAng="0" ptsTypes="AA">
                                      <p:cBhvr>
                                        <p:cTn id="28" dur="2000" fill="hold"/>
                                        <p:tgtEl>
                                          <p:spTgt spid="14"/>
                                        </p:tgtEl>
                                        <p:attrNameLst>
                                          <p:attrName>ppt_x</p:attrName>
                                          <p:attrName>ppt_y</p:attrName>
                                        </p:attrNameLst>
                                      </p:cBhvr>
                                      <p:rCtr x="-16233" y="-23117"/>
                                    </p:animMotion>
                                  </p:childTnLst>
                                </p:cTn>
                              </p:par>
                            </p:childTnLst>
                          </p:cTn>
                        </p:par>
                        <p:par>
                          <p:cTn id="29" fill="hold">
                            <p:stCondLst>
                              <p:cond delay="8000"/>
                            </p:stCondLst>
                            <p:childTnLst>
                              <p:par>
                                <p:cTn id="30" presetID="1" presetClass="exit" presetSubtype="0" fill="hold"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8000"/>
                            </p:stCondLst>
                            <p:childTnLst>
                              <p:par>
                                <p:cTn id="33" presetID="1" presetClass="exit" presetSubtype="0" fill="hold"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8000"/>
                            </p:stCondLst>
                            <p:childTnLst>
                              <p:par>
                                <p:cTn id="36" presetID="1" presetClass="exit" presetSubtype="0" fill="hold" nodeType="afterEffect">
                                  <p:stCondLst>
                                    <p:cond delay="0"/>
                                  </p:stCondLst>
                                  <p:childTnLst>
                                    <p:set>
                                      <p:cBhvr>
                                        <p:cTn id="3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4DF02A34-0D0B-47A6-AB93-EB7E1C0391E0}"/>
              </a:ext>
            </a:extLst>
          </p:cNvPr>
          <p:cNvSpPr>
            <a:spLocks noGrp="1"/>
          </p:cNvSpPr>
          <p:nvPr>
            <p:ph type="title"/>
          </p:nvPr>
        </p:nvSpPr>
        <p:spPr/>
        <p:txBody>
          <a:bodyPr>
            <a:normAutofit/>
          </a:bodyPr>
          <a:lstStyle/>
          <a:p>
            <a:pPr>
              <a:tabLst>
                <a:tab pos="8064000" algn="r"/>
              </a:tabLst>
            </a:pPr>
            <a:r>
              <a:rPr lang="fr-FR" dirty="0"/>
              <a:t>La poésie, maintenant, pour moi</a:t>
            </a:r>
            <a:r>
              <a:rPr lang="fr-FR"/>
              <a:t>, c’est </a:t>
            </a:r>
            <a:r>
              <a:rPr lang="fr-FR" dirty="0"/>
              <a:t>fini !	</a:t>
            </a:r>
            <a:r>
              <a:rPr lang="fr-FR" sz="2400" dirty="0"/>
              <a:t>1/5</a:t>
            </a:r>
            <a:endParaRPr lang="fr-FR" dirty="0"/>
          </a:p>
        </p:txBody>
      </p:sp>
      <p:sp>
        <p:nvSpPr>
          <p:cNvPr id="8" name="Espace réservé du contenu 7">
            <a:extLst>
              <a:ext uri="{FF2B5EF4-FFF2-40B4-BE49-F238E27FC236}">
                <a16:creationId xmlns:a16="http://schemas.microsoft.com/office/drawing/2014/main" id="{86FF1C07-2ECB-4ABF-851C-C5DECA2BE3EB}"/>
              </a:ext>
            </a:extLst>
          </p:cNvPr>
          <p:cNvSpPr>
            <a:spLocks noGrp="1"/>
          </p:cNvSpPr>
          <p:nvPr>
            <p:ph sz="half" idx="1"/>
          </p:nvPr>
        </p:nvSpPr>
        <p:spPr/>
        <p:txBody>
          <a:bodyPr>
            <a:normAutofit/>
          </a:bodyPr>
          <a:lstStyle/>
          <a:p>
            <a:pPr marL="0" indent="0">
              <a:buNone/>
            </a:pPr>
            <a:r>
              <a:rPr lang="hi-IN" dirty="0"/>
              <a:t>है अब तो कुछ </a:t>
            </a:r>
            <a:r>
              <a:rPr lang="hi-IN" dirty="0" err="1"/>
              <a:t>सुख़न</a:t>
            </a:r>
            <a:r>
              <a:rPr lang="hi-IN" dirty="0"/>
              <a:t> का मेरे कारोबार </a:t>
            </a:r>
            <a:r>
              <a:rPr lang="hi-IN" dirty="0">
                <a:solidFill>
                  <a:schemeClr val="accent2"/>
                </a:solidFill>
              </a:rPr>
              <a:t>बंद</a:t>
            </a:r>
          </a:p>
          <a:p>
            <a:pPr marL="0" indent="0">
              <a:buNone/>
            </a:pPr>
            <a:r>
              <a:rPr lang="hi-IN" dirty="0"/>
              <a:t>रहती </a:t>
            </a:r>
            <a:r>
              <a:rPr lang="hi-IN"/>
              <a:t>है तब्अ</a:t>
            </a:r>
            <a:r>
              <a:rPr lang="fr-FR"/>
              <a:t>’</a:t>
            </a:r>
            <a:r>
              <a:rPr lang="hi-IN"/>
              <a:t> </a:t>
            </a:r>
            <a:r>
              <a:rPr lang="hi-IN" dirty="0"/>
              <a:t>सोच में </a:t>
            </a:r>
            <a:r>
              <a:rPr lang="hi-IN" dirty="0" err="1"/>
              <a:t>लैल</a:t>
            </a:r>
            <a:r>
              <a:rPr lang="hi-IN" dirty="0"/>
              <a:t>-ओ-निहार </a:t>
            </a:r>
            <a:r>
              <a:rPr lang="hi-IN" dirty="0">
                <a:solidFill>
                  <a:schemeClr val="accent2"/>
                </a:solidFill>
              </a:rPr>
              <a:t>बंद</a:t>
            </a:r>
          </a:p>
          <a:p>
            <a:pPr marL="0" indent="0">
              <a:buNone/>
            </a:pPr>
            <a:r>
              <a:rPr lang="hi-IN" dirty="0"/>
              <a:t>दरिया </a:t>
            </a:r>
            <a:r>
              <a:rPr lang="hi-IN" dirty="0" err="1"/>
              <a:t>सुख़न</a:t>
            </a:r>
            <a:r>
              <a:rPr lang="hi-IN" dirty="0"/>
              <a:t> की </a:t>
            </a:r>
            <a:r>
              <a:rPr lang="hi-IN" dirty="0" err="1"/>
              <a:t>फ़िक्र</a:t>
            </a:r>
            <a:r>
              <a:rPr lang="fr-FR" dirty="0"/>
              <a:t> </a:t>
            </a:r>
            <a:r>
              <a:rPr lang="hi-IN" dirty="0"/>
              <a:t>का है </a:t>
            </a:r>
            <a:r>
              <a:rPr lang="hi-IN" dirty="0" err="1"/>
              <a:t>मौजदार</a:t>
            </a:r>
            <a:r>
              <a:rPr lang="hi-IN" dirty="0"/>
              <a:t> </a:t>
            </a:r>
            <a:r>
              <a:rPr lang="hi-IN" dirty="0">
                <a:solidFill>
                  <a:schemeClr val="accent2"/>
                </a:solidFill>
              </a:rPr>
              <a:t>बंद</a:t>
            </a:r>
          </a:p>
          <a:p>
            <a:pPr marL="0" indent="0">
              <a:buNone/>
            </a:pPr>
            <a:r>
              <a:rPr lang="hi-IN" dirty="0"/>
              <a:t>हो किस तरह न </a:t>
            </a:r>
            <a:r>
              <a:rPr lang="hi-IN" dirty="0" err="1"/>
              <a:t>मुँह</a:t>
            </a:r>
            <a:r>
              <a:rPr lang="hi-IN" dirty="0"/>
              <a:t> में </a:t>
            </a:r>
            <a:r>
              <a:rPr lang="hi-IN" dirty="0" err="1"/>
              <a:t>ज़ुबाँ</a:t>
            </a:r>
            <a:r>
              <a:rPr lang="hi-IN" dirty="0"/>
              <a:t> बार-बार </a:t>
            </a:r>
            <a:r>
              <a:rPr lang="hi-IN" dirty="0">
                <a:solidFill>
                  <a:schemeClr val="accent2"/>
                </a:solidFill>
              </a:rPr>
              <a:t>बंद</a:t>
            </a:r>
          </a:p>
          <a:p>
            <a:pPr marL="0" indent="0">
              <a:buNone/>
            </a:pPr>
            <a:r>
              <a:rPr lang="hi-IN" dirty="0"/>
              <a:t>जब </a:t>
            </a:r>
            <a:r>
              <a:rPr lang="hi-IN" dirty="0" err="1"/>
              <a:t>आगरे</a:t>
            </a:r>
            <a:r>
              <a:rPr lang="hi-IN" dirty="0"/>
              <a:t> की </a:t>
            </a:r>
            <a:r>
              <a:rPr lang="hi-IN" dirty="0" err="1"/>
              <a:t>ख़ल्क़</a:t>
            </a:r>
            <a:r>
              <a:rPr lang="fr-FR" dirty="0"/>
              <a:t> </a:t>
            </a:r>
            <a:r>
              <a:rPr lang="hi-IN" dirty="0"/>
              <a:t>का हो </a:t>
            </a:r>
            <a:r>
              <a:rPr lang="hi-IN" dirty="0" err="1"/>
              <a:t>रोज़गार</a:t>
            </a:r>
            <a:r>
              <a:rPr lang="hi-IN" dirty="0"/>
              <a:t> </a:t>
            </a:r>
            <a:r>
              <a:rPr lang="hi-IN" dirty="0">
                <a:solidFill>
                  <a:schemeClr val="accent2"/>
                </a:solidFill>
              </a:rPr>
              <a:t>बंद</a:t>
            </a:r>
          </a:p>
        </p:txBody>
      </p:sp>
      <p:sp>
        <p:nvSpPr>
          <p:cNvPr id="9" name="Espace réservé du contenu 8">
            <a:extLst>
              <a:ext uri="{FF2B5EF4-FFF2-40B4-BE49-F238E27FC236}">
                <a16:creationId xmlns:a16="http://schemas.microsoft.com/office/drawing/2014/main" id="{1BB0DDA7-63F0-49F8-AC53-5E6B1EB8B06B}"/>
              </a:ext>
            </a:extLst>
          </p:cNvPr>
          <p:cNvSpPr>
            <a:spLocks noGrp="1"/>
          </p:cNvSpPr>
          <p:nvPr>
            <p:ph sz="half" idx="2"/>
          </p:nvPr>
        </p:nvSpPr>
        <p:spPr/>
        <p:txBody>
          <a:bodyPr>
            <a:normAutofit/>
          </a:bodyPr>
          <a:lstStyle/>
          <a:p>
            <a:r>
              <a:rPr lang="fr-FR" dirty="0"/>
              <a:t>Rimes</a:t>
            </a:r>
          </a:p>
          <a:p>
            <a:pPr lvl="1"/>
            <a:r>
              <a:rPr lang="fr-FR" dirty="0"/>
              <a:t>A</a:t>
            </a:r>
            <a:r>
              <a:rPr lang="fr-FR" dirty="0">
                <a:solidFill>
                  <a:schemeClr val="accent2"/>
                </a:solidFill>
              </a:rPr>
              <a:t>A</a:t>
            </a:r>
            <a:r>
              <a:rPr lang="fr-FR" dirty="0"/>
              <a:t>, B</a:t>
            </a:r>
            <a:r>
              <a:rPr lang="fr-FR" dirty="0">
                <a:solidFill>
                  <a:schemeClr val="accent2"/>
                </a:solidFill>
              </a:rPr>
              <a:t>A</a:t>
            </a:r>
            <a:r>
              <a:rPr lang="fr-FR" dirty="0"/>
              <a:t>, C</a:t>
            </a:r>
            <a:r>
              <a:rPr lang="fr-FR" dirty="0">
                <a:solidFill>
                  <a:schemeClr val="accent2"/>
                </a:solidFill>
              </a:rPr>
              <a:t>A</a:t>
            </a:r>
            <a:r>
              <a:rPr lang="fr-FR" dirty="0"/>
              <a:t>, D</a:t>
            </a:r>
            <a:r>
              <a:rPr lang="fr-FR" dirty="0">
                <a:solidFill>
                  <a:schemeClr val="accent2"/>
                </a:solidFill>
              </a:rPr>
              <a:t>A</a:t>
            </a:r>
            <a:r>
              <a:rPr lang="fr-FR" dirty="0"/>
              <a:t> + E</a:t>
            </a:r>
            <a:r>
              <a:rPr lang="fr-FR" dirty="0">
                <a:solidFill>
                  <a:schemeClr val="accent2"/>
                </a:solidFill>
              </a:rPr>
              <a:t>A</a:t>
            </a:r>
          </a:p>
        </p:txBody>
      </p:sp>
      <p:sp>
        <p:nvSpPr>
          <p:cNvPr id="4" name="Espace réservé de la date 3">
            <a:extLst>
              <a:ext uri="{FF2B5EF4-FFF2-40B4-BE49-F238E27FC236}">
                <a16:creationId xmlns:a16="http://schemas.microsoft.com/office/drawing/2014/main" id="{4C3228F7-F1F0-49AD-B343-7F0296583AAF}"/>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379B8E99-0D6E-43C7-B1C2-7608E29AF12A}"/>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EEE39CCE-26C6-4076-A7CA-5DB750C2C1F0}"/>
              </a:ext>
            </a:extLst>
          </p:cNvPr>
          <p:cNvSpPr>
            <a:spLocks noGrp="1"/>
          </p:cNvSpPr>
          <p:nvPr>
            <p:ph type="sldNum" sz="quarter" idx="12"/>
          </p:nvPr>
        </p:nvSpPr>
        <p:spPr/>
        <p:txBody>
          <a:bodyPr/>
          <a:lstStyle/>
          <a:p>
            <a:fld id="{84C65E61-D2B8-4AC2-A68F-A309726425DC}" type="slidenum">
              <a:rPr lang="fr-FR" smtClean="0"/>
              <a:t>30</a:t>
            </a:fld>
            <a:endParaRPr lang="fr-FR"/>
          </a:p>
        </p:txBody>
      </p:sp>
    </p:spTree>
    <p:extLst>
      <p:ext uri="{BB962C8B-B14F-4D97-AF65-F5344CB8AC3E}">
        <p14:creationId xmlns:p14="http://schemas.microsoft.com/office/powerpoint/2010/main" val="362039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93E5BF-9028-482B-BEFB-87326B30EA3F}"/>
              </a:ext>
            </a:extLst>
          </p:cNvPr>
          <p:cNvSpPr>
            <a:spLocks noGrp="1"/>
          </p:cNvSpPr>
          <p:nvPr>
            <p:ph type="title"/>
          </p:nvPr>
        </p:nvSpPr>
        <p:spPr/>
        <p:txBody>
          <a:bodyPr>
            <a:normAutofit/>
          </a:bodyPr>
          <a:lstStyle/>
          <a:p>
            <a:pPr>
              <a:tabLst>
                <a:tab pos="8064000" algn="r"/>
              </a:tabLst>
            </a:pPr>
            <a:r>
              <a:rPr lang="fr-FR" dirty="0"/>
              <a:t>La poésie, maintenant, pour moi</a:t>
            </a:r>
            <a:r>
              <a:rPr lang="fr-FR"/>
              <a:t>, c’est </a:t>
            </a:r>
            <a:r>
              <a:rPr lang="fr-FR" dirty="0"/>
              <a:t>fini !	</a:t>
            </a:r>
            <a:r>
              <a:rPr lang="fr-FR" sz="2400" dirty="0"/>
              <a:t>2/5</a:t>
            </a:r>
            <a:endParaRPr lang="fr-FR" dirty="0"/>
          </a:p>
        </p:txBody>
      </p:sp>
      <p:sp>
        <p:nvSpPr>
          <p:cNvPr id="3" name="Espace réservé du contenu 2">
            <a:extLst>
              <a:ext uri="{FF2B5EF4-FFF2-40B4-BE49-F238E27FC236}">
                <a16:creationId xmlns:a16="http://schemas.microsoft.com/office/drawing/2014/main" id="{E8DFD71F-7EB7-400D-8332-1D81E1DE567E}"/>
              </a:ext>
            </a:extLst>
          </p:cNvPr>
          <p:cNvSpPr>
            <a:spLocks noGrp="1"/>
          </p:cNvSpPr>
          <p:nvPr>
            <p:ph sz="half" idx="1"/>
          </p:nvPr>
        </p:nvSpPr>
        <p:spPr/>
        <p:txBody>
          <a:bodyPr>
            <a:normAutofit/>
          </a:bodyPr>
          <a:lstStyle/>
          <a:p>
            <a:pPr marL="0" indent="0">
              <a:buNone/>
            </a:pPr>
            <a:r>
              <a:rPr lang="hi-IN" dirty="0"/>
              <a:t>जितने हैं आज </a:t>
            </a:r>
            <a:r>
              <a:rPr lang="hi-IN" dirty="0" err="1"/>
              <a:t>आगरे</a:t>
            </a:r>
            <a:r>
              <a:rPr lang="hi-IN" dirty="0"/>
              <a:t> में </a:t>
            </a:r>
            <a:r>
              <a:rPr lang="hi-IN" dirty="0" err="1"/>
              <a:t>कारख़ाना</a:t>
            </a:r>
            <a:r>
              <a:rPr lang="hi-IN" dirty="0" err="1">
                <a:solidFill>
                  <a:schemeClr val="accent6"/>
                </a:solidFill>
              </a:rPr>
              <a:t>जात</a:t>
            </a:r>
            <a:endParaRPr lang="hi-IN" dirty="0">
              <a:solidFill>
                <a:schemeClr val="accent6"/>
              </a:solidFill>
            </a:endParaRPr>
          </a:p>
          <a:p>
            <a:pPr marL="0" indent="0">
              <a:buNone/>
            </a:pPr>
            <a:r>
              <a:rPr lang="hi-IN" dirty="0"/>
              <a:t>सब पर पड़ी हैं आन के </a:t>
            </a:r>
            <a:r>
              <a:rPr lang="hi-IN" dirty="0" err="1"/>
              <a:t>रोज़ी</a:t>
            </a:r>
            <a:r>
              <a:rPr lang="hi-IN" dirty="0"/>
              <a:t> की </a:t>
            </a:r>
            <a:r>
              <a:rPr lang="hi-IN" dirty="0" err="1"/>
              <a:t>मुश्कि</a:t>
            </a:r>
            <a:r>
              <a:rPr lang="hi-IN" dirty="0" err="1">
                <a:solidFill>
                  <a:schemeClr val="accent6"/>
                </a:solidFill>
              </a:rPr>
              <a:t>लात</a:t>
            </a:r>
            <a:endParaRPr lang="hi-IN" dirty="0">
              <a:solidFill>
                <a:schemeClr val="accent6"/>
              </a:solidFill>
            </a:endParaRPr>
          </a:p>
          <a:p>
            <a:pPr marL="0" indent="0">
              <a:buNone/>
            </a:pPr>
            <a:r>
              <a:rPr lang="hi-IN" dirty="0"/>
              <a:t>किस-किसके दुख को रोइये और किसकी कहिये </a:t>
            </a:r>
            <a:r>
              <a:rPr lang="hi-IN" dirty="0">
                <a:solidFill>
                  <a:schemeClr val="accent6"/>
                </a:solidFill>
              </a:rPr>
              <a:t>बात</a:t>
            </a:r>
          </a:p>
          <a:p>
            <a:pPr marL="0" indent="0">
              <a:buNone/>
            </a:pPr>
            <a:r>
              <a:rPr lang="hi-IN" dirty="0" err="1"/>
              <a:t>रोज़ी</a:t>
            </a:r>
            <a:r>
              <a:rPr lang="hi-IN" dirty="0"/>
              <a:t> के अब दरख़्त का हिलता नहीं है </a:t>
            </a:r>
            <a:r>
              <a:rPr lang="hi-IN" dirty="0">
                <a:solidFill>
                  <a:schemeClr val="accent6"/>
                </a:solidFill>
              </a:rPr>
              <a:t>पात</a:t>
            </a:r>
          </a:p>
          <a:p>
            <a:pPr marL="0" indent="0">
              <a:buNone/>
            </a:pPr>
            <a:r>
              <a:rPr lang="hi-IN" dirty="0"/>
              <a:t>ऐसी हवा कुछ </a:t>
            </a:r>
            <a:r>
              <a:rPr lang="hi-IN" dirty="0" err="1"/>
              <a:t>आके</a:t>
            </a:r>
            <a:r>
              <a:rPr lang="hi-IN" dirty="0"/>
              <a:t> हुई एक बार </a:t>
            </a:r>
            <a:r>
              <a:rPr lang="hi-IN" dirty="0">
                <a:solidFill>
                  <a:schemeClr val="accent2"/>
                </a:solidFill>
              </a:rPr>
              <a:t>बंद</a:t>
            </a:r>
          </a:p>
        </p:txBody>
      </p:sp>
      <p:sp>
        <p:nvSpPr>
          <p:cNvPr id="4" name="Espace réservé du contenu 3">
            <a:extLst>
              <a:ext uri="{FF2B5EF4-FFF2-40B4-BE49-F238E27FC236}">
                <a16:creationId xmlns:a16="http://schemas.microsoft.com/office/drawing/2014/main" id="{E529013F-367A-417B-8792-BE29608DB208}"/>
              </a:ext>
            </a:extLst>
          </p:cNvPr>
          <p:cNvSpPr>
            <a:spLocks noGrp="1"/>
          </p:cNvSpPr>
          <p:nvPr>
            <p:ph sz="half" idx="2"/>
          </p:nvPr>
        </p:nvSpPr>
        <p:spPr/>
        <p:txBody>
          <a:bodyPr>
            <a:normAutofit/>
          </a:bodyPr>
          <a:lstStyle/>
          <a:p>
            <a:r>
              <a:rPr lang="fr-FR" dirty="0"/>
              <a:t>Rimes</a:t>
            </a:r>
          </a:p>
          <a:p>
            <a:pPr lvl="1"/>
            <a:r>
              <a:rPr lang="fr-FR" dirty="0"/>
              <a:t>A</a:t>
            </a:r>
            <a:r>
              <a:rPr lang="fr-FR" dirty="0">
                <a:solidFill>
                  <a:schemeClr val="accent6"/>
                </a:solidFill>
              </a:rPr>
              <a:t>B</a:t>
            </a:r>
            <a:r>
              <a:rPr lang="fr-FR" dirty="0"/>
              <a:t>, B</a:t>
            </a:r>
            <a:r>
              <a:rPr lang="fr-FR" dirty="0">
                <a:solidFill>
                  <a:schemeClr val="accent6"/>
                </a:solidFill>
              </a:rPr>
              <a:t>B</a:t>
            </a:r>
            <a:r>
              <a:rPr lang="fr-FR" dirty="0"/>
              <a:t>, C</a:t>
            </a:r>
            <a:r>
              <a:rPr lang="fr-FR" dirty="0">
                <a:solidFill>
                  <a:schemeClr val="accent6"/>
                </a:solidFill>
              </a:rPr>
              <a:t>B</a:t>
            </a:r>
            <a:r>
              <a:rPr lang="fr-FR" dirty="0"/>
              <a:t>, D</a:t>
            </a:r>
            <a:r>
              <a:rPr lang="fr-FR" dirty="0">
                <a:solidFill>
                  <a:schemeClr val="accent6"/>
                </a:solidFill>
              </a:rPr>
              <a:t>B</a:t>
            </a:r>
            <a:r>
              <a:rPr lang="fr-FR" dirty="0"/>
              <a:t> + E</a:t>
            </a:r>
            <a:r>
              <a:rPr lang="fr-FR" dirty="0">
                <a:solidFill>
                  <a:schemeClr val="accent2"/>
                </a:solidFill>
              </a:rPr>
              <a:t>A</a:t>
            </a:r>
          </a:p>
          <a:p>
            <a:endParaRPr lang="fr-FR" dirty="0">
              <a:solidFill>
                <a:schemeClr val="accent2"/>
              </a:solidFill>
            </a:endParaRPr>
          </a:p>
          <a:p>
            <a:r>
              <a:rPr lang="fr-FR"/>
              <a:t>Image d’un </a:t>
            </a:r>
            <a:r>
              <a:rPr lang="fr-FR" dirty="0"/>
              <a:t>temps révolu</a:t>
            </a:r>
          </a:p>
          <a:p>
            <a:r>
              <a:rPr lang="fr-FR" dirty="0"/>
              <a:t>Tout est désormais figé, plus rien ne bouge</a:t>
            </a:r>
          </a:p>
        </p:txBody>
      </p:sp>
      <p:sp>
        <p:nvSpPr>
          <p:cNvPr id="5" name="Espace réservé de la date 4">
            <a:extLst>
              <a:ext uri="{FF2B5EF4-FFF2-40B4-BE49-F238E27FC236}">
                <a16:creationId xmlns:a16="http://schemas.microsoft.com/office/drawing/2014/main" id="{E479CDE5-C576-4D95-B7E7-A0054D1532F0}"/>
              </a:ext>
            </a:extLst>
          </p:cNvPr>
          <p:cNvSpPr>
            <a:spLocks noGrp="1"/>
          </p:cNvSpPr>
          <p:nvPr>
            <p:ph type="dt" sz="half" idx="10"/>
          </p:nvPr>
        </p:nvSpPr>
        <p:spPr/>
        <p:txBody>
          <a:bodyPr/>
          <a:lstStyle/>
          <a:p>
            <a:r>
              <a:rPr lang="fr-FR"/>
              <a:t>Séminaire IrAsia – 6 décembre 2019</a:t>
            </a:r>
          </a:p>
        </p:txBody>
      </p:sp>
      <p:sp>
        <p:nvSpPr>
          <p:cNvPr id="6" name="Espace réservé du pied de page 5">
            <a:extLst>
              <a:ext uri="{FF2B5EF4-FFF2-40B4-BE49-F238E27FC236}">
                <a16:creationId xmlns:a16="http://schemas.microsoft.com/office/drawing/2014/main" id="{C49B97BF-42B5-442D-BA02-69732A794D70}"/>
              </a:ext>
            </a:extLst>
          </p:cNvPr>
          <p:cNvSpPr>
            <a:spLocks noGrp="1"/>
          </p:cNvSpPr>
          <p:nvPr>
            <p:ph type="ftr" sz="quarter" idx="11"/>
          </p:nvPr>
        </p:nvSpPr>
        <p:spPr/>
        <p:txBody>
          <a:bodyPr/>
          <a:lstStyle/>
          <a:p>
            <a:r>
              <a:rPr lang="fr-FR"/>
              <a:t>La nostalgie dans Agra Bazar</a:t>
            </a:r>
          </a:p>
        </p:txBody>
      </p:sp>
      <p:sp>
        <p:nvSpPr>
          <p:cNvPr id="7" name="Espace réservé du numéro de diapositive 6">
            <a:extLst>
              <a:ext uri="{FF2B5EF4-FFF2-40B4-BE49-F238E27FC236}">
                <a16:creationId xmlns:a16="http://schemas.microsoft.com/office/drawing/2014/main" id="{456A7D91-DB0D-4275-877D-932BEBB4648F}"/>
              </a:ext>
            </a:extLst>
          </p:cNvPr>
          <p:cNvSpPr>
            <a:spLocks noGrp="1"/>
          </p:cNvSpPr>
          <p:nvPr>
            <p:ph type="sldNum" sz="quarter" idx="12"/>
          </p:nvPr>
        </p:nvSpPr>
        <p:spPr/>
        <p:txBody>
          <a:bodyPr/>
          <a:lstStyle/>
          <a:p>
            <a:fld id="{84C65E61-D2B8-4AC2-A68F-A309726425DC}" type="slidenum">
              <a:rPr lang="fr-FR" smtClean="0"/>
              <a:t>31</a:t>
            </a:fld>
            <a:endParaRPr lang="fr-FR"/>
          </a:p>
        </p:txBody>
      </p:sp>
    </p:spTree>
    <p:extLst>
      <p:ext uri="{BB962C8B-B14F-4D97-AF65-F5344CB8AC3E}">
        <p14:creationId xmlns:p14="http://schemas.microsoft.com/office/powerpoint/2010/main" val="109423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C449A-39A9-4366-A170-6C0CD42705E4}"/>
              </a:ext>
            </a:extLst>
          </p:cNvPr>
          <p:cNvSpPr>
            <a:spLocks noGrp="1"/>
          </p:cNvSpPr>
          <p:nvPr>
            <p:ph type="title"/>
          </p:nvPr>
        </p:nvSpPr>
        <p:spPr/>
        <p:txBody>
          <a:bodyPr>
            <a:normAutofit/>
          </a:bodyPr>
          <a:lstStyle/>
          <a:p>
            <a:pPr>
              <a:tabLst>
                <a:tab pos="8064000" algn="r"/>
              </a:tabLst>
            </a:pPr>
            <a:r>
              <a:rPr lang="fr-FR" dirty="0"/>
              <a:t>La poésie, maintenant, pour moi</a:t>
            </a:r>
            <a:r>
              <a:rPr lang="fr-FR"/>
              <a:t>, c’est </a:t>
            </a:r>
            <a:r>
              <a:rPr lang="fr-FR" dirty="0"/>
              <a:t>fini !	</a:t>
            </a:r>
            <a:r>
              <a:rPr lang="fr-FR" sz="2400" dirty="0"/>
              <a:t>3/5</a:t>
            </a:r>
            <a:endParaRPr lang="fr-FR" dirty="0"/>
          </a:p>
        </p:txBody>
      </p:sp>
      <p:sp>
        <p:nvSpPr>
          <p:cNvPr id="3" name="Espace réservé du contenu 2">
            <a:extLst>
              <a:ext uri="{FF2B5EF4-FFF2-40B4-BE49-F238E27FC236}">
                <a16:creationId xmlns:a16="http://schemas.microsoft.com/office/drawing/2014/main" id="{E32557FD-AB2E-4E7C-8AA2-245C77BD25A3}"/>
              </a:ext>
            </a:extLst>
          </p:cNvPr>
          <p:cNvSpPr>
            <a:spLocks noGrp="1"/>
          </p:cNvSpPr>
          <p:nvPr>
            <p:ph sz="half" idx="1"/>
          </p:nvPr>
        </p:nvSpPr>
        <p:spPr/>
        <p:txBody>
          <a:bodyPr/>
          <a:lstStyle/>
          <a:p>
            <a:pPr marL="0" indent="0">
              <a:buNone/>
            </a:pPr>
            <a:r>
              <a:rPr lang="hi-IN" dirty="0" err="1"/>
              <a:t>सर्राफ़</a:t>
            </a:r>
            <a:r>
              <a:rPr lang="hi-IN" dirty="0"/>
              <a:t>, बनिये, जौहरी और सेठ-साहू</a:t>
            </a:r>
            <a:r>
              <a:rPr lang="hi-IN" dirty="0">
                <a:solidFill>
                  <a:schemeClr val="accent3">
                    <a:lumMod val="50000"/>
                  </a:schemeClr>
                </a:solidFill>
              </a:rPr>
              <a:t>कार</a:t>
            </a:r>
          </a:p>
          <a:p>
            <a:pPr marL="0" indent="0">
              <a:buNone/>
            </a:pPr>
            <a:r>
              <a:rPr lang="hi-IN" dirty="0"/>
              <a:t>देते थे </a:t>
            </a:r>
            <a:r>
              <a:rPr lang="hi-IN" dirty="0" err="1"/>
              <a:t>सबको</a:t>
            </a:r>
            <a:r>
              <a:rPr lang="hi-IN" dirty="0"/>
              <a:t> </a:t>
            </a:r>
            <a:r>
              <a:rPr lang="hi-IN" dirty="0" err="1"/>
              <a:t>नक़्द</a:t>
            </a:r>
            <a:r>
              <a:rPr lang="hi-IN" dirty="0"/>
              <a:t>, सो खाते हैं अब उ</a:t>
            </a:r>
            <a:r>
              <a:rPr lang="hi-IN" dirty="0">
                <a:solidFill>
                  <a:schemeClr val="accent3">
                    <a:lumMod val="50000"/>
                  </a:schemeClr>
                </a:solidFill>
              </a:rPr>
              <a:t>धार</a:t>
            </a:r>
          </a:p>
          <a:p>
            <a:pPr marL="0" indent="0">
              <a:buNone/>
            </a:pPr>
            <a:r>
              <a:rPr lang="hi-IN" dirty="0"/>
              <a:t>बाज़ार में उड़े है पड़ी </a:t>
            </a:r>
            <a:r>
              <a:rPr lang="hi-IN" dirty="0" err="1"/>
              <a:t>ख़ाक़</a:t>
            </a:r>
            <a:r>
              <a:rPr lang="hi-IN" dirty="0"/>
              <a:t> बेशु</a:t>
            </a:r>
            <a:r>
              <a:rPr lang="hi-IN" dirty="0">
                <a:solidFill>
                  <a:schemeClr val="accent3">
                    <a:lumMod val="50000"/>
                  </a:schemeClr>
                </a:solidFill>
              </a:rPr>
              <a:t>मार</a:t>
            </a:r>
          </a:p>
          <a:p>
            <a:pPr marL="0" indent="0">
              <a:buNone/>
            </a:pPr>
            <a:r>
              <a:rPr lang="hi-IN" dirty="0"/>
              <a:t>बैठे हैं यूँ दुकानों में अपनी दुकान</a:t>
            </a:r>
            <a:r>
              <a:rPr lang="hi-IN" dirty="0">
                <a:solidFill>
                  <a:schemeClr val="accent3">
                    <a:lumMod val="50000"/>
                  </a:schemeClr>
                </a:solidFill>
              </a:rPr>
              <a:t>दार</a:t>
            </a:r>
          </a:p>
          <a:p>
            <a:pPr marL="0" indent="0">
              <a:buNone/>
            </a:pPr>
            <a:r>
              <a:rPr lang="hi-IN" dirty="0"/>
              <a:t>जैसे कि चोर बैठे हों क़ैदी </a:t>
            </a:r>
            <a:r>
              <a:rPr lang="hi-IN" dirty="0" err="1"/>
              <a:t>क़तार</a:t>
            </a:r>
            <a:r>
              <a:rPr lang="hi-IN" dirty="0" err="1">
                <a:solidFill>
                  <a:schemeClr val="accent2"/>
                </a:solidFill>
              </a:rPr>
              <a:t>बंद</a:t>
            </a:r>
            <a:endParaRPr lang="hi-IN" dirty="0">
              <a:solidFill>
                <a:schemeClr val="accent2"/>
              </a:solidFill>
            </a:endParaRPr>
          </a:p>
        </p:txBody>
      </p:sp>
      <p:sp>
        <p:nvSpPr>
          <p:cNvPr id="4" name="Espace réservé du contenu 3">
            <a:extLst>
              <a:ext uri="{FF2B5EF4-FFF2-40B4-BE49-F238E27FC236}">
                <a16:creationId xmlns:a16="http://schemas.microsoft.com/office/drawing/2014/main" id="{831716EF-EFD3-4575-9CEA-2D5AC27EB060}"/>
              </a:ext>
            </a:extLst>
          </p:cNvPr>
          <p:cNvSpPr>
            <a:spLocks noGrp="1"/>
          </p:cNvSpPr>
          <p:nvPr>
            <p:ph sz="half" idx="2"/>
          </p:nvPr>
        </p:nvSpPr>
        <p:spPr/>
        <p:txBody>
          <a:bodyPr/>
          <a:lstStyle/>
          <a:p>
            <a:r>
              <a:rPr lang="fr-FR" dirty="0"/>
              <a:t>Rimes</a:t>
            </a:r>
          </a:p>
          <a:p>
            <a:pPr lvl="1"/>
            <a:r>
              <a:rPr lang="fr-FR" dirty="0"/>
              <a:t>A</a:t>
            </a:r>
            <a:r>
              <a:rPr lang="fr-FR" dirty="0">
                <a:solidFill>
                  <a:schemeClr val="tx2"/>
                </a:solidFill>
              </a:rPr>
              <a:t>C</a:t>
            </a:r>
            <a:r>
              <a:rPr lang="fr-FR" dirty="0"/>
              <a:t>, B</a:t>
            </a:r>
            <a:r>
              <a:rPr lang="fr-FR" dirty="0">
                <a:solidFill>
                  <a:schemeClr val="tx2"/>
                </a:solidFill>
              </a:rPr>
              <a:t>C</a:t>
            </a:r>
            <a:r>
              <a:rPr lang="fr-FR" dirty="0"/>
              <a:t>, C</a:t>
            </a:r>
            <a:r>
              <a:rPr lang="fr-FR" dirty="0">
                <a:solidFill>
                  <a:schemeClr val="tx2"/>
                </a:solidFill>
              </a:rPr>
              <a:t>C</a:t>
            </a:r>
            <a:r>
              <a:rPr lang="fr-FR" dirty="0"/>
              <a:t>, D</a:t>
            </a:r>
            <a:r>
              <a:rPr lang="fr-FR" dirty="0">
                <a:solidFill>
                  <a:schemeClr val="tx2"/>
                </a:solidFill>
              </a:rPr>
              <a:t>C</a:t>
            </a:r>
            <a:r>
              <a:rPr lang="fr-FR" dirty="0"/>
              <a:t> + E</a:t>
            </a:r>
            <a:r>
              <a:rPr lang="fr-FR" dirty="0">
                <a:solidFill>
                  <a:schemeClr val="accent2"/>
                </a:solidFill>
              </a:rPr>
              <a:t>A</a:t>
            </a:r>
            <a:endParaRPr lang="fr-FR" dirty="0"/>
          </a:p>
        </p:txBody>
      </p:sp>
      <p:sp>
        <p:nvSpPr>
          <p:cNvPr id="5" name="Espace réservé de la date 4">
            <a:extLst>
              <a:ext uri="{FF2B5EF4-FFF2-40B4-BE49-F238E27FC236}">
                <a16:creationId xmlns:a16="http://schemas.microsoft.com/office/drawing/2014/main" id="{929F37C9-5E9C-470C-AE59-36B11FFB931F}"/>
              </a:ext>
            </a:extLst>
          </p:cNvPr>
          <p:cNvSpPr>
            <a:spLocks noGrp="1"/>
          </p:cNvSpPr>
          <p:nvPr>
            <p:ph type="dt" sz="half" idx="10"/>
          </p:nvPr>
        </p:nvSpPr>
        <p:spPr/>
        <p:txBody>
          <a:bodyPr/>
          <a:lstStyle/>
          <a:p>
            <a:r>
              <a:rPr lang="fr-FR"/>
              <a:t>Séminaire IrAsia – 6 décembre 2019</a:t>
            </a:r>
          </a:p>
        </p:txBody>
      </p:sp>
      <p:sp>
        <p:nvSpPr>
          <p:cNvPr id="6" name="Espace réservé du pied de page 5">
            <a:extLst>
              <a:ext uri="{FF2B5EF4-FFF2-40B4-BE49-F238E27FC236}">
                <a16:creationId xmlns:a16="http://schemas.microsoft.com/office/drawing/2014/main" id="{9763231E-D02E-42B9-90BF-16832AA38A02}"/>
              </a:ext>
            </a:extLst>
          </p:cNvPr>
          <p:cNvSpPr>
            <a:spLocks noGrp="1"/>
          </p:cNvSpPr>
          <p:nvPr>
            <p:ph type="ftr" sz="quarter" idx="11"/>
          </p:nvPr>
        </p:nvSpPr>
        <p:spPr/>
        <p:txBody>
          <a:bodyPr/>
          <a:lstStyle/>
          <a:p>
            <a:r>
              <a:rPr lang="fr-FR"/>
              <a:t>La nostalgie dans Agra Bazar</a:t>
            </a:r>
          </a:p>
        </p:txBody>
      </p:sp>
      <p:sp>
        <p:nvSpPr>
          <p:cNvPr id="7" name="Espace réservé du numéro de diapositive 6">
            <a:extLst>
              <a:ext uri="{FF2B5EF4-FFF2-40B4-BE49-F238E27FC236}">
                <a16:creationId xmlns:a16="http://schemas.microsoft.com/office/drawing/2014/main" id="{5492EAAC-DF30-4A59-9FDD-13D2FE8ECAE4}"/>
              </a:ext>
            </a:extLst>
          </p:cNvPr>
          <p:cNvSpPr>
            <a:spLocks noGrp="1"/>
          </p:cNvSpPr>
          <p:nvPr>
            <p:ph type="sldNum" sz="quarter" idx="12"/>
          </p:nvPr>
        </p:nvSpPr>
        <p:spPr/>
        <p:txBody>
          <a:bodyPr/>
          <a:lstStyle/>
          <a:p>
            <a:fld id="{84C65E61-D2B8-4AC2-A68F-A309726425DC}" type="slidenum">
              <a:rPr lang="fr-FR" smtClean="0"/>
              <a:t>32</a:t>
            </a:fld>
            <a:endParaRPr lang="fr-FR"/>
          </a:p>
        </p:txBody>
      </p:sp>
    </p:spTree>
    <p:extLst>
      <p:ext uri="{BB962C8B-B14F-4D97-AF65-F5344CB8AC3E}">
        <p14:creationId xmlns:p14="http://schemas.microsoft.com/office/powerpoint/2010/main" val="316724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501005-4C35-4C27-BF08-8185CA8C48DD}"/>
              </a:ext>
            </a:extLst>
          </p:cNvPr>
          <p:cNvSpPr>
            <a:spLocks noGrp="1"/>
          </p:cNvSpPr>
          <p:nvPr>
            <p:ph type="title"/>
          </p:nvPr>
        </p:nvSpPr>
        <p:spPr/>
        <p:txBody>
          <a:bodyPr>
            <a:normAutofit/>
          </a:bodyPr>
          <a:lstStyle/>
          <a:p>
            <a:pPr>
              <a:tabLst>
                <a:tab pos="8064000" algn="r"/>
              </a:tabLst>
            </a:pPr>
            <a:r>
              <a:rPr lang="fr-FR" dirty="0"/>
              <a:t>La poésie, maintenant, pour moi</a:t>
            </a:r>
            <a:r>
              <a:rPr lang="fr-FR"/>
              <a:t>, c’est </a:t>
            </a:r>
            <a:r>
              <a:rPr lang="fr-FR" dirty="0"/>
              <a:t>fini !	</a:t>
            </a:r>
            <a:r>
              <a:rPr lang="fr-FR" sz="2400" dirty="0"/>
              <a:t>4/5</a:t>
            </a:r>
            <a:endParaRPr lang="fr-FR" dirty="0"/>
          </a:p>
        </p:txBody>
      </p:sp>
      <p:sp>
        <p:nvSpPr>
          <p:cNvPr id="3" name="Espace réservé du contenu 2">
            <a:extLst>
              <a:ext uri="{FF2B5EF4-FFF2-40B4-BE49-F238E27FC236}">
                <a16:creationId xmlns:a16="http://schemas.microsoft.com/office/drawing/2014/main" id="{6DE24F7A-EB6A-4568-9BAD-442956191AA6}"/>
              </a:ext>
            </a:extLst>
          </p:cNvPr>
          <p:cNvSpPr>
            <a:spLocks noGrp="1"/>
          </p:cNvSpPr>
          <p:nvPr>
            <p:ph sz="half" idx="1"/>
          </p:nvPr>
        </p:nvSpPr>
        <p:spPr/>
        <p:txBody>
          <a:bodyPr/>
          <a:lstStyle/>
          <a:p>
            <a:pPr marL="0" indent="0">
              <a:buNone/>
            </a:pPr>
            <a:r>
              <a:rPr lang="hi-IN" dirty="0" err="1"/>
              <a:t>बेवारिसी</a:t>
            </a:r>
            <a:r>
              <a:rPr lang="hi-IN" dirty="0"/>
              <a:t> से आगरा ऐसा हुआ त</a:t>
            </a:r>
            <a:r>
              <a:rPr lang="hi-IN" dirty="0">
                <a:solidFill>
                  <a:schemeClr val="tx1"/>
                </a:solidFill>
              </a:rPr>
              <a:t>बाह</a:t>
            </a:r>
          </a:p>
          <a:p>
            <a:pPr marL="0" indent="0">
              <a:buNone/>
            </a:pPr>
            <a:r>
              <a:rPr lang="hi-IN" dirty="0"/>
              <a:t>टूटी हवेलियाँ हैं तो टूटी </a:t>
            </a:r>
            <a:r>
              <a:rPr lang="hi-IN" dirty="0" err="1"/>
              <a:t>शहरप</a:t>
            </a:r>
            <a:r>
              <a:rPr lang="hi-IN" dirty="0" err="1">
                <a:solidFill>
                  <a:schemeClr val="tx1"/>
                </a:solidFill>
              </a:rPr>
              <a:t>नाह</a:t>
            </a:r>
            <a:endParaRPr lang="hi-IN" dirty="0">
              <a:solidFill>
                <a:schemeClr val="tx1"/>
              </a:solidFill>
            </a:endParaRPr>
          </a:p>
          <a:p>
            <a:pPr marL="0" indent="0">
              <a:buNone/>
            </a:pPr>
            <a:r>
              <a:rPr lang="hi-IN" dirty="0"/>
              <a:t>होता है </a:t>
            </a:r>
            <a:r>
              <a:rPr lang="hi-IN" dirty="0" err="1">
                <a:solidFill>
                  <a:srgbClr val="00B050"/>
                </a:solidFill>
              </a:rPr>
              <a:t>बाग़</a:t>
            </a:r>
            <a:r>
              <a:rPr lang="hi-IN" dirty="0" err="1"/>
              <a:t>बाँ</a:t>
            </a:r>
            <a:r>
              <a:rPr lang="hi-IN" dirty="0"/>
              <a:t> से हर इक </a:t>
            </a:r>
            <a:r>
              <a:rPr lang="hi-IN" dirty="0">
                <a:solidFill>
                  <a:srgbClr val="00B050"/>
                </a:solidFill>
              </a:rPr>
              <a:t>बाग़</a:t>
            </a:r>
            <a:r>
              <a:rPr lang="hi-IN" dirty="0"/>
              <a:t> का नि</a:t>
            </a:r>
            <a:r>
              <a:rPr lang="hi-IN" dirty="0">
                <a:solidFill>
                  <a:schemeClr val="tx1"/>
                </a:solidFill>
              </a:rPr>
              <a:t>बाह</a:t>
            </a:r>
          </a:p>
          <a:p>
            <a:pPr marL="0" indent="0">
              <a:buNone/>
            </a:pPr>
            <a:r>
              <a:rPr lang="hi-IN" dirty="0"/>
              <a:t>वह </a:t>
            </a:r>
            <a:r>
              <a:rPr lang="hi-IN" dirty="0">
                <a:solidFill>
                  <a:srgbClr val="00B050"/>
                </a:solidFill>
              </a:rPr>
              <a:t>बाग़</a:t>
            </a:r>
            <a:r>
              <a:rPr lang="hi-IN" dirty="0"/>
              <a:t> किस तरह न लुटे और न उजड़े, </a:t>
            </a:r>
            <a:r>
              <a:rPr lang="hi-IN" dirty="0">
                <a:solidFill>
                  <a:schemeClr val="tx1"/>
                </a:solidFill>
              </a:rPr>
              <a:t>आह</a:t>
            </a:r>
          </a:p>
          <a:p>
            <a:pPr marL="0" indent="0">
              <a:buNone/>
            </a:pPr>
            <a:r>
              <a:rPr lang="hi-IN" dirty="0"/>
              <a:t>जिसका न </a:t>
            </a:r>
            <a:r>
              <a:rPr lang="hi-IN" dirty="0" err="1">
                <a:solidFill>
                  <a:srgbClr val="00B050"/>
                </a:solidFill>
              </a:rPr>
              <a:t>बाग़</a:t>
            </a:r>
            <a:r>
              <a:rPr lang="hi-IN" dirty="0" err="1"/>
              <a:t>बाँ</a:t>
            </a:r>
            <a:r>
              <a:rPr lang="hi-IN" dirty="0"/>
              <a:t> हो, न माली, न </a:t>
            </a:r>
            <a:r>
              <a:rPr lang="hi-IN" dirty="0" err="1"/>
              <a:t>खार</a:t>
            </a:r>
            <a:r>
              <a:rPr lang="hi-IN" dirty="0" err="1">
                <a:solidFill>
                  <a:schemeClr val="accent2"/>
                </a:solidFill>
              </a:rPr>
              <a:t>बंद</a:t>
            </a:r>
            <a:endParaRPr lang="hi-IN" dirty="0">
              <a:solidFill>
                <a:schemeClr val="accent2"/>
              </a:solidFill>
            </a:endParaRPr>
          </a:p>
        </p:txBody>
      </p:sp>
      <p:sp>
        <p:nvSpPr>
          <p:cNvPr id="4" name="Espace réservé du contenu 3">
            <a:extLst>
              <a:ext uri="{FF2B5EF4-FFF2-40B4-BE49-F238E27FC236}">
                <a16:creationId xmlns:a16="http://schemas.microsoft.com/office/drawing/2014/main" id="{BD7CC4DE-6832-4C61-AB2F-663E004A9247}"/>
              </a:ext>
            </a:extLst>
          </p:cNvPr>
          <p:cNvSpPr>
            <a:spLocks noGrp="1"/>
          </p:cNvSpPr>
          <p:nvPr>
            <p:ph sz="half" idx="2"/>
          </p:nvPr>
        </p:nvSpPr>
        <p:spPr/>
        <p:txBody>
          <a:bodyPr/>
          <a:lstStyle/>
          <a:p>
            <a:r>
              <a:rPr lang="fr-FR" dirty="0"/>
              <a:t>Rimes</a:t>
            </a:r>
          </a:p>
          <a:p>
            <a:pPr lvl="1"/>
            <a:r>
              <a:rPr lang="fr-FR" dirty="0"/>
              <a:t>A</a:t>
            </a:r>
            <a:r>
              <a:rPr lang="fr-FR" dirty="0">
                <a:solidFill>
                  <a:schemeClr val="tx1"/>
                </a:solidFill>
              </a:rPr>
              <a:t>D</a:t>
            </a:r>
            <a:r>
              <a:rPr lang="fr-FR" dirty="0"/>
              <a:t>, B</a:t>
            </a:r>
            <a:r>
              <a:rPr lang="fr-FR" dirty="0">
                <a:solidFill>
                  <a:schemeClr val="tx1"/>
                </a:solidFill>
              </a:rPr>
              <a:t>D</a:t>
            </a:r>
            <a:r>
              <a:rPr lang="fr-FR" dirty="0"/>
              <a:t>, C</a:t>
            </a:r>
            <a:r>
              <a:rPr lang="fr-FR" dirty="0">
                <a:solidFill>
                  <a:schemeClr val="tx1"/>
                </a:solidFill>
              </a:rPr>
              <a:t>D</a:t>
            </a:r>
            <a:r>
              <a:rPr lang="fr-FR" dirty="0"/>
              <a:t>, D</a:t>
            </a:r>
            <a:r>
              <a:rPr lang="fr-FR" dirty="0">
                <a:solidFill>
                  <a:schemeClr val="tx1"/>
                </a:solidFill>
              </a:rPr>
              <a:t>D</a:t>
            </a:r>
            <a:r>
              <a:rPr lang="fr-FR" dirty="0"/>
              <a:t> + E</a:t>
            </a:r>
            <a:r>
              <a:rPr lang="fr-FR" dirty="0">
                <a:solidFill>
                  <a:schemeClr val="accent2"/>
                </a:solidFill>
              </a:rPr>
              <a:t>A</a:t>
            </a:r>
            <a:endParaRPr lang="fr-FR" dirty="0"/>
          </a:p>
        </p:txBody>
      </p:sp>
      <p:sp>
        <p:nvSpPr>
          <p:cNvPr id="5" name="Espace réservé de la date 4">
            <a:extLst>
              <a:ext uri="{FF2B5EF4-FFF2-40B4-BE49-F238E27FC236}">
                <a16:creationId xmlns:a16="http://schemas.microsoft.com/office/drawing/2014/main" id="{BDACE445-4B16-487F-8441-0AE560A2F96B}"/>
              </a:ext>
            </a:extLst>
          </p:cNvPr>
          <p:cNvSpPr>
            <a:spLocks noGrp="1"/>
          </p:cNvSpPr>
          <p:nvPr>
            <p:ph type="dt" sz="half" idx="10"/>
          </p:nvPr>
        </p:nvSpPr>
        <p:spPr/>
        <p:txBody>
          <a:bodyPr/>
          <a:lstStyle/>
          <a:p>
            <a:r>
              <a:rPr lang="fr-FR"/>
              <a:t>Séminaire IrAsia – 6 décembre 2019</a:t>
            </a:r>
          </a:p>
        </p:txBody>
      </p:sp>
      <p:sp>
        <p:nvSpPr>
          <p:cNvPr id="6" name="Espace réservé du pied de page 5">
            <a:extLst>
              <a:ext uri="{FF2B5EF4-FFF2-40B4-BE49-F238E27FC236}">
                <a16:creationId xmlns:a16="http://schemas.microsoft.com/office/drawing/2014/main" id="{0D7E6F50-DD2E-4B2D-9A70-F34852AA2AF7}"/>
              </a:ext>
            </a:extLst>
          </p:cNvPr>
          <p:cNvSpPr>
            <a:spLocks noGrp="1"/>
          </p:cNvSpPr>
          <p:nvPr>
            <p:ph type="ftr" sz="quarter" idx="11"/>
          </p:nvPr>
        </p:nvSpPr>
        <p:spPr/>
        <p:txBody>
          <a:bodyPr/>
          <a:lstStyle/>
          <a:p>
            <a:r>
              <a:rPr lang="fr-FR"/>
              <a:t>La nostalgie dans Agra Bazar</a:t>
            </a:r>
          </a:p>
        </p:txBody>
      </p:sp>
      <p:sp>
        <p:nvSpPr>
          <p:cNvPr id="7" name="Espace réservé du numéro de diapositive 6">
            <a:extLst>
              <a:ext uri="{FF2B5EF4-FFF2-40B4-BE49-F238E27FC236}">
                <a16:creationId xmlns:a16="http://schemas.microsoft.com/office/drawing/2014/main" id="{3DD93A2C-A119-4118-9279-7685DDF01DC8}"/>
              </a:ext>
            </a:extLst>
          </p:cNvPr>
          <p:cNvSpPr>
            <a:spLocks noGrp="1"/>
          </p:cNvSpPr>
          <p:nvPr>
            <p:ph type="sldNum" sz="quarter" idx="12"/>
          </p:nvPr>
        </p:nvSpPr>
        <p:spPr/>
        <p:txBody>
          <a:bodyPr/>
          <a:lstStyle/>
          <a:p>
            <a:fld id="{84C65E61-D2B8-4AC2-A68F-A309726425DC}" type="slidenum">
              <a:rPr lang="fr-FR" smtClean="0"/>
              <a:t>33</a:t>
            </a:fld>
            <a:endParaRPr lang="fr-FR"/>
          </a:p>
        </p:txBody>
      </p:sp>
    </p:spTree>
    <p:extLst>
      <p:ext uri="{BB962C8B-B14F-4D97-AF65-F5344CB8AC3E}">
        <p14:creationId xmlns:p14="http://schemas.microsoft.com/office/powerpoint/2010/main" val="396638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6EAE60-12B9-4033-9911-7096FB46CBFB}"/>
              </a:ext>
            </a:extLst>
          </p:cNvPr>
          <p:cNvSpPr>
            <a:spLocks noGrp="1"/>
          </p:cNvSpPr>
          <p:nvPr>
            <p:ph type="title"/>
          </p:nvPr>
        </p:nvSpPr>
        <p:spPr/>
        <p:txBody>
          <a:bodyPr>
            <a:normAutofit/>
          </a:bodyPr>
          <a:lstStyle/>
          <a:p>
            <a:pPr>
              <a:tabLst>
                <a:tab pos="8064000" algn="r"/>
              </a:tabLst>
            </a:pPr>
            <a:r>
              <a:rPr lang="fr-FR" dirty="0"/>
              <a:t>La poésie, maintenant, pour moi</a:t>
            </a:r>
            <a:r>
              <a:rPr lang="fr-FR"/>
              <a:t>, c’est </a:t>
            </a:r>
            <a:r>
              <a:rPr lang="fr-FR" dirty="0"/>
              <a:t>fini !	</a:t>
            </a:r>
            <a:r>
              <a:rPr lang="fr-FR" sz="2400" dirty="0"/>
              <a:t>5/5</a:t>
            </a:r>
            <a:endParaRPr lang="fr-FR" dirty="0"/>
          </a:p>
        </p:txBody>
      </p:sp>
      <p:sp>
        <p:nvSpPr>
          <p:cNvPr id="3" name="Espace réservé du contenu 2">
            <a:extLst>
              <a:ext uri="{FF2B5EF4-FFF2-40B4-BE49-F238E27FC236}">
                <a16:creationId xmlns:a16="http://schemas.microsoft.com/office/drawing/2014/main" id="{7F5EF7DD-5F5A-4929-A0B4-2B45B9F8B68D}"/>
              </a:ext>
            </a:extLst>
          </p:cNvPr>
          <p:cNvSpPr>
            <a:spLocks noGrp="1"/>
          </p:cNvSpPr>
          <p:nvPr>
            <p:ph sz="half" idx="1"/>
          </p:nvPr>
        </p:nvSpPr>
        <p:spPr/>
        <p:txBody>
          <a:bodyPr>
            <a:normAutofit/>
          </a:bodyPr>
          <a:lstStyle/>
          <a:p>
            <a:pPr marL="0" indent="0">
              <a:buNone/>
            </a:pPr>
            <a:r>
              <a:rPr lang="hi-IN" dirty="0"/>
              <a:t>आशिक़ कहो, </a:t>
            </a:r>
            <a:r>
              <a:rPr lang="hi-IN" dirty="0" err="1"/>
              <a:t>असीर</a:t>
            </a:r>
            <a:r>
              <a:rPr lang="hi-IN" dirty="0"/>
              <a:t> कहो, </a:t>
            </a:r>
            <a:r>
              <a:rPr lang="hi-IN" dirty="0" err="1">
                <a:solidFill>
                  <a:srgbClr val="FF0000"/>
                </a:solidFill>
              </a:rPr>
              <a:t>आगरे</a:t>
            </a:r>
            <a:r>
              <a:rPr lang="hi-IN" dirty="0"/>
              <a:t> </a:t>
            </a:r>
            <a:r>
              <a:rPr lang="hi-IN" dirty="0">
                <a:solidFill>
                  <a:schemeClr val="accent4"/>
                </a:solidFill>
              </a:rPr>
              <a:t>का है</a:t>
            </a:r>
          </a:p>
          <a:p>
            <a:pPr marL="0" indent="0">
              <a:buNone/>
            </a:pPr>
            <a:r>
              <a:rPr lang="hi-IN" dirty="0"/>
              <a:t>मुल्ला कहो, दबीर कहो, </a:t>
            </a:r>
            <a:r>
              <a:rPr lang="hi-IN" dirty="0" err="1">
                <a:solidFill>
                  <a:srgbClr val="FF0000"/>
                </a:solidFill>
              </a:rPr>
              <a:t>आगरे</a:t>
            </a:r>
            <a:r>
              <a:rPr lang="hi-IN" dirty="0"/>
              <a:t> </a:t>
            </a:r>
            <a:r>
              <a:rPr lang="hi-IN" dirty="0">
                <a:solidFill>
                  <a:schemeClr val="accent4"/>
                </a:solidFill>
              </a:rPr>
              <a:t>का है</a:t>
            </a:r>
          </a:p>
          <a:p>
            <a:pPr marL="0" indent="0">
              <a:buNone/>
            </a:pPr>
            <a:r>
              <a:rPr lang="hi-IN" dirty="0"/>
              <a:t>मुफ़लिस कहो, फ़कीर कहो, </a:t>
            </a:r>
            <a:r>
              <a:rPr lang="hi-IN" dirty="0" err="1">
                <a:solidFill>
                  <a:srgbClr val="FF0000"/>
                </a:solidFill>
              </a:rPr>
              <a:t>आगरे</a:t>
            </a:r>
            <a:r>
              <a:rPr lang="hi-IN" dirty="0"/>
              <a:t> </a:t>
            </a:r>
            <a:r>
              <a:rPr lang="hi-IN" dirty="0">
                <a:solidFill>
                  <a:schemeClr val="accent4"/>
                </a:solidFill>
              </a:rPr>
              <a:t>का है</a:t>
            </a:r>
          </a:p>
          <a:p>
            <a:pPr marL="0" indent="0">
              <a:buNone/>
            </a:pPr>
            <a:r>
              <a:rPr lang="hi-IN" dirty="0"/>
              <a:t>शायर कहो</a:t>
            </a:r>
            <a:r>
              <a:rPr lang="hi-IN"/>
              <a:t>, ‘नज़ीर’ </a:t>
            </a:r>
            <a:r>
              <a:rPr lang="hi-IN" dirty="0"/>
              <a:t>कहो, </a:t>
            </a:r>
            <a:r>
              <a:rPr lang="hi-IN" dirty="0" err="1">
                <a:solidFill>
                  <a:srgbClr val="FF0000"/>
                </a:solidFill>
              </a:rPr>
              <a:t>आगरे</a:t>
            </a:r>
            <a:r>
              <a:rPr lang="hi-IN" dirty="0"/>
              <a:t> </a:t>
            </a:r>
            <a:r>
              <a:rPr lang="hi-IN" dirty="0">
                <a:solidFill>
                  <a:schemeClr val="accent4"/>
                </a:solidFill>
              </a:rPr>
              <a:t>का है</a:t>
            </a:r>
          </a:p>
          <a:p>
            <a:pPr marL="0" indent="0">
              <a:buNone/>
            </a:pPr>
            <a:r>
              <a:rPr lang="hi-IN" dirty="0"/>
              <a:t>इस वास्ते ये उसने लिखे पाँच-चार </a:t>
            </a:r>
            <a:r>
              <a:rPr lang="hi-IN" dirty="0">
                <a:solidFill>
                  <a:schemeClr val="accent2"/>
                </a:solidFill>
              </a:rPr>
              <a:t>बंद</a:t>
            </a:r>
          </a:p>
        </p:txBody>
      </p:sp>
      <p:sp>
        <p:nvSpPr>
          <p:cNvPr id="4" name="Espace réservé du contenu 3">
            <a:extLst>
              <a:ext uri="{FF2B5EF4-FFF2-40B4-BE49-F238E27FC236}">
                <a16:creationId xmlns:a16="http://schemas.microsoft.com/office/drawing/2014/main" id="{ABB001CF-6C35-4A04-97B6-6181137E064F}"/>
              </a:ext>
            </a:extLst>
          </p:cNvPr>
          <p:cNvSpPr>
            <a:spLocks noGrp="1"/>
          </p:cNvSpPr>
          <p:nvPr>
            <p:ph sz="half" idx="2"/>
          </p:nvPr>
        </p:nvSpPr>
        <p:spPr/>
        <p:txBody>
          <a:bodyPr>
            <a:normAutofit/>
          </a:bodyPr>
          <a:lstStyle/>
          <a:p>
            <a:r>
              <a:rPr lang="fr-FR" dirty="0"/>
              <a:t>Rimes</a:t>
            </a:r>
          </a:p>
          <a:p>
            <a:pPr lvl="1"/>
            <a:r>
              <a:rPr lang="fr-FR" dirty="0"/>
              <a:t>A</a:t>
            </a:r>
            <a:r>
              <a:rPr lang="fr-FR" dirty="0">
                <a:solidFill>
                  <a:schemeClr val="accent4"/>
                </a:solidFill>
              </a:rPr>
              <a:t>E</a:t>
            </a:r>
            <a:r>
              <a:rPr lang="fr-FR" dirty="0"/>
              <a:t>, B</a:t>
            </a:r>
            <a:r>
              <a:rPr lang="fr-FR" dirty="0">
                <a:solidFill>
                  <a:schemeClr val="accent4"/>
                </a:solidFill>
              </a:rPr>
              <a:t>E</a:t>
            </a:r>
            <a:r>
              <a:rPr lang="fr-FR" dirty="0"/>
              <a:t>, C</a:t>
            </a:r>
            <a:r>
              <a:rPr lang="fr-FR" dirty="0">
                <a:solidFill>
                  <a:schemeClr val="accent4"/>
                </a:solidFill>
              </a:rPr>
              <a:t>E</a:t>
            </a:r>
            <a:r>
              <a:rPr lang="fr-FR" dirty="0"/>
              <a:t>, D</a:t>
            </a:r>
            <a:r>
              <a:rPr lang="fr-FR" dirty="0">
                <a:solidFill>
                  <a:schemeClr val="accent4"/>
                </a:solidFill>
              </a:rPr>
              <a:t>E</a:t>
            </a:r>
            <a:r>
              <a:rPr lang="fr-FR" dirty="0"/>
              <a:t> + E</a:t>
            </a:r>
            <a:r>
              <a:rPr lang="fr-FR" dirty="0">
                <a:solidFill>
                  <a:schemeClr val="accent2"/>
                </a:solidFill>
              </a:rPr>
              <a:t>A</a:t>
            </a:r>
          </a:p>
          <a:p>
            <a:endParaRPr lang="fr-FR" dirty="0">
              <a:solidFill>
                <a:schemeClr val="accent2"/>
              </a:solidFill>
            </a:endParaRPr>
          </a:p>
          <a:p>
            <a:r>
              <a:rPr lang="fr-FR" dirty="0"/>
              <a:t>Jeu de mots : ici le dernier mot </a:t>
            </a:r>
            <a:r>
              <a:rPr lang="hi-IN" dirty="0">
                <a:solidFill>
                  <a:schemeClr val="accent2"/>
                </a:solidFill>
              </a:rPr>
              <a:t>बंद</a:t>
            </a:r>
            <a:r>
              <a:rPr lang="fr-FR" dirty="0">
                <a:solidFill>
                  <a:schemeClr val="accent2"/>
                </a:solidFill>
              </a:rPr>
              <a:t>, </a:t>
            </a:r>
            <a:r>
              <a:rPr lang="fr-FR" i="1" dirty="0">
                <a:solidFill>
                  <a:schemeClr val="accent2"/>
                </a:solidFill>
              </a:rPr>
              <a:t>band</a:t>
            </a:r>
            <a:r>
              <a:rPr lang="fr-FR" dirty="0"/>
              <a:t> ne signifie par « fermé » ou « fini », mais « vers »</a:t>
            </a:r>
          </a:p>
        </p:txBody>
      </p:sp>
      <p:sp>
        <p:nvSpPr>
          <p:cNvPr id="5" name="Espace réservé de la date 4">
            <a:extLst>
              <a:ext uri="{FF2B5EF4-FFF2-40B4-BE49-F238E27FC236}">
                <a16:creationId xmlns:a16="http://schemas.microsoft.com/office/drawing/2014/main" id="{A9193CFB-F861-4EF3-AD24-DDC1D1F5628A}"/>
              </a:ext>
            </a:extLst>
          </p:cNvPr>
          <p:cNvSpPr>
            <a:spLocks noGrp="1"/>
          </p:cNvSpPr>
          <p:nvPr>
            <p:ph type="dt" sz="half" idx="10"/>
          </p:nvPr>
        </p:nvSpPr>
        <p:spPr/>
        <p:txBody>
          <a:bodyPr/>
          <a:lstStyle/>
          <a:p>
            <a:r>
              <a:rPr lang="fr-FR"/>
              <a:t>Séminaire IrAsia – 6 décembre 2019</a:t>
            </a:r>
          </a:p>
        </p:txBody>
      </p:sp>
      <p:sp>
        <p:nvSpPr>
          <p:cNvPr id="6" name="Espace réservé du pied de page 5">
            <a:extLst>
              <a:ext uri="{FF2B5EF4-FFF2-40B4-BE49-F238E27FC236}">
                <a16:creationId xmlns:a16="http://schemas.microsoft.com/office/drawing/2014/main" id="{B898396F-A1D6-41C7-819E-B6B6AFAB003C}"/>
              </a:ext>
            </a:extLst>
          </p:cNvPr>
          <p:cNvSpPr>
            <a:spLocks noGrp="1"/>
          </p:cNvSpPr>
          <p:nvPr>
            <p:ph type="ftr" sz="quarter" idx="11"/>
          </p:nvPr>
        </p:nvSpPr>
        <p:spPr/>
        <p:txBody>
          <a:bodyPr/>
          <a:lstStyle/>
          <a:p>
            <a:r>
              <a:rPr lang="fr-FR"/>
              <a:t>La nostalgie dans Agra Bazar</a:t>
            </a:r>
          </a:p>
        </p:txBody>
      </p:sp>
      <p:sp>
        <p:nvSpPr>
          <p:cNvPr id="7" name="Espace réservé du numéro de diapositive 6">
            <a:extLst>
              <a:ext uri="{FF2B5EF4-FFF2-40B4-BE49-F238E27FC236}">
                <a16:creationId xmlns:a16="http://schemas.microsoft.com/office/drawing/2014/main" id="{220102A3-CF74-494F-9308-66C289902488}"/>
              </a:ext>
            </a:extLst>
          </p:cNvPr>
          <p:cNvSpPr>
            <a:spLocks noGrp="1"/>
          </p:cNvSpPr>
          <p:nvPr>
            <p:ph type="sldNum" sz="quarter" idx="12"/>
          </p:nvPr>
        </p:nvSpPr>
        <p:spPr/>
        <p:txBody>
          <a:bodyPr/>
          <a:lstStyle/>
          <a:p>
            <a:fld id="{84C65E61-D2B8-4AC2-A68F-A309726425DC}" type="slidenum">
              <a:rPr lang="fr-FR" smtClean="0"/>
              <a:t>34</a:t>
            </a:fld>
            <a:endParaRPr lang="fr-FR"/>
          </a:p>
        </p:txBody>
      </p:sp>
    </p:spTree>
    <p:extLst>
      <p:ext uri="{BB962C8B-B14F-4D97-AF65-F5344CB8AC3E}">
        <p14:creationId xmlns:p14="http://schemas.microsoft.com/office/powerpoint/2010/main" val="329421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7445C98-EFE1-47FE-8460-FE93960CEBFE}"/>
              </a:ext>
            </a:extLst>
          </p:cNvPr>
          <p:cNvSpPr>
            <a:spLocks noGrp="1"/>
          </p:cNvSpPr>
          <p:nvPr>
            <p:ph type="title"/>
          </p:nvPr>
        </p:nvSpPr>
        <p:spPr/>
        <p:txBody>
          <a:bodyPr>
            <a:normAutofit/>
          </a:bodyPr>
          <a:lstStyle/>
          <a:p>
            <a:r>
              <a:rPr lang="fr-FR" dirty="0"/>
              <a:t>Émotions qui contribuent au sentiment de nostalgie</a:t>
            </a:r>
          </a:p>
        </p:txBody>
      </p:sp>
      <p:sp>
        <p:nvSpPr>
          <p:cNvPr id="8" name="Espace réservé du contenu 7">
            <a:extLst>
              <a:ext uri="{FF2B5EF4-FFF2-40B4-BE49-F238E27FC236}">
                <a16:creationId xmlns:a16="http://schemas.microsoft.com/office/drawing/2014/main" id="{48394E08-22FE-4BA3-A3EE-05EF1544EA1F}"/>
              </a:ext>
            </a:extLst>
          </p:cNvPr>
          <p:cNvSpPr>
            <a:spLocks noGrp="1"/>
          </p:cNvSpPr>
          <p:nvPr>
            <p:ph idx="1"/>
          </p:nvPr>
        </p:nvSpPr>
        <p:spPr/>
        <p:txBody>
          <a:bodyPr>
            <a:normAutofit/>
          </a:bodyPr>
          <a:lstStyle/>
          <a:p>
            <a:r>
              <a:rPr lang="fr-FR" b="1" dirty="0"/>
              <a:t>Exemple 1</a:t>
            </a:r>
            <a:r>
              <a:rPr lang="fr-FR" dirty="0"/>
              <a:t> : Colère – émerveillement – tendresse. Le poète remémore ses espiègleries à travers cette anecdote délicieuse (</a:t>
            </a:r>
            <a:r>
              <a:rPr lang="fr-FR" dirty="0" err="1"/>
              <a:t>Jasoda</a:t>
            </a:r>
            <a:r>
              <a:rPr lang="fr-FR" dirty="0"/>
              <a:t> et Krishna)</a:t>
            </a:r>
          </a:p>
          <a:p>
            <a:r>
              <a:rPr lang="fr-FR" b="1" dirty="0"/>
              <a:t>Exemple 2</a:t>
            </a:r>
            <a:r>
              <a:rPr lang="fr-FR" dirty="0"/>
              <a:t> : Charme – désir – amour charnel. Le poète remémore sa jeunesse passionnelle et sensuelle (la courtisane chante pour le libertin)</a:t>
            </a:r>
          </a:p>
          <a:p>
            <a:r>
              <a:rPr lang="fr-FR" dirty="0"/>
              <a:t> </a:t>
            </a:r>
            <a:r>
              <a:rPr lang="fr-FR" b="1" dirty="0"/>
              <a:t>Exemple 3</a:t>
            </a:r>
            <a:r>
              <a:rPr lang="fr-FR" dirty="0"/>
              <a:t> : Charme – désir – amour charnel pour la poésie. Le poète regrette sa jeunesse passionnelle et sensuelle par la culture poétique (chaos des villes)</a:t>
            </a:r>
          </a:p>
          <a:p>
            <a:pPr indent="0">
              <a:spcBef>
                <a:spcPts val="3000"/>
              </a:spcBef>
              <a:buNone/>
            </a:pPr>
            <a:r>
              <a:rPr lang="fr-FR" dirty="0"/>
              <a:t>À travers cette pièce, Habib </a:t>
            </a:r>
            <a:r>
              <a:rPr lang="fr-FR" dirty="0" err="1"/>
              <a:t>Tanvir</a:t>
            </a:r>
            <a:r>
              <a:rPr lang="fr-FR" dirty="0"/>
              <a:t> prend le relais de Nazir </a:t>
            </a:r>
            <a:r>
              <a:rPr lang="fr-FR" dirty="0" err="1"/>
              <a:t>Akbarabadi</a:t>
            </a:r>
            <a:r>
              <a:rPr lang="fr-FR" dirty="0"/>
              <a:t> pour nous raconter la ville d’Agra et sa culture, le milieu urbain du Nord de l’Inde à la charnière de deux siècles.</a:t>
            </a:r>
          </a:p>
        </p:txBody>
      </p:sp>
      <p:sp>
        <p:nvSpPr>
          <p:cNvPr id="4" name="Espace réservé de la date 3">
            <a:extLst>
              <a:ext uri="{FF2B5EF4-FFF2-40B4-BE49-F238E27FC236}">
                <a16:creationId xmlns:a16="http://schemas.microsoft.com/office/drawing/2014/main" id="{993BA458-1896-4404-AFE6-4705A7396E13}"/>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94380654-8DE0-484F-8834-EFD2224043D7}"/>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7DF19ADF-B20F-4128-A12E-CEF1DDE3F8CC}"/>
              </a:ext>
            </a:extLst>
          </p:cNvPr>
          <p:cNvSpPr>
            <a:spLocks noGrp="1"/>
          </p:cNvSpPr>
          <p:nvPr>
            <p:ph type="sldNum" sz="quarter" idx="12"/>
          </p:nvPr>
        </p:nvSpPr>
        <p:spPr/>
        <p:txBody>
          <a:bodyPr/>
          <a:lstStyle/>
          <a:p>
            <a:fld id="{84C65E61-D2B8-4AC2-A68F-A309726425DC}" type="slidenum">
              <a:rPr lang="fr-FR" smtClean="0"/>
              <a:t>35</a:t>
            </a:fld>
            <a:endParaRPr lang="fr-FR"/>
          </a:p>
        </p:txBody>
      </p:sp>
    </p:spTree>
    <p:extLst>
      <p:ext uri="{BB962C8B-B14F-4D97-AF65-F5344CB8AC3E}">
        <p14:creationId xmlns:p14="http://schemas.microsoft.com/office/powerpoint/2010/main" val="210266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500"/>
                                        <p:tgtEl>
                                          <p:spTgt spid="8">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10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F102E-52BC-42A3-A962-34FDC601DACE}"/>
              </a:ext>
            </a:extLst>
          </p:cNvPr>
          <p:cNvSpPr>
            <a:spLocks noGrp="1"/>
          </p:cNvSpPr>
          <p:nvPr>
            <p:ph type="title"/>
          </p:nvPr>
        </p:nvSpPr>
        <p:spPr/>
        <p:txBody>
          <a:bodyPr>
            <a:normAutofit/>
          </a:bodyPr>
          <a:lstStyle/>
          <a:p>
            <a:r>
              <a:rPr lang="fr-FR" dirty="0"/>
              <a:t>Autres éléments récurrents de la nostalgie</a:t>
            </a:r>
          </a:p>
        </p:txBody>
      </p:sp>
      <p:sp>
        <p:nvSpPr>
          <p:cNvPr id="3" name="Espace réservé du contenu 2">
            <a:extLst>
              <a:ext uri="{FF2B5EF4-FFF2-40B4-BE49-F238E27FC236}">
                <a16:creationId xmlns:a16="http://schemas.microsoft.com/office/drawing/2014/main" id="{9BEBD24D-6C9F-4BB5-BE92-E837C23D8181}"/>
              </a:ext>
            </a:extLst>
          </p:cNvPr>
          <p:cNvSpPr>
            <a:spLocks noGrp="1"/>
          </p:cNvSpPr>
          <p:nvPr>
            <p:ph idx="1"/>
          </p:nvPr>
        </p:nvSpPr>
        <p:spPr/>
        <p:txBody>
          <a:bodyPr/>
          <a:lstStyle/>
          <a:p>
            <a:r>
              <a:rPr lang="fr-FR" dirty="0"/>
              <a:t>Histoire (avec un grand « H »)</a:t>
            </a:r>
          </a:p>
          <a:p>
            <a:pPr lvl="1"/>
            <a:r>
              <a:rPr lang="fr-FR" dirty="0"/>
              <a:t>Empire moghol, puis britannique</a:t>
            </a:r>
          </a:p>
          <a:p>
            <a:pPr lvl="1"/>
            <a:r>
              <a:rPr lang="fr-FR" dirty="0"/>
              <a:t>Rappel de batailles ou de faits d’armes célèbres</a:t>
            </a:r>
          </a:p>
          <a:p>
            <a:pPr lvl="1"/>
            <a:r>
              <a:rPr lang="fr-FR" dirty="0"/>
              <a:t>…</a:t>
            </a:r>
          </a:p>
          <a:p>
            <a:endParaRPr lang="fr-FR" dirty="0"/>
          </a:p>
          <a:p>
            <a:r>
              <a:rPr lang="fr-FR" dirty="0"/>
              <a:t>Pertes des repères culturels</a:t>
            </a:r>
          </a:p>
          <a:p>
            <a:pPr lvl="1"/>
            <a:r>
              <a:rPr lang="fr-FR" dirty="0"/>
              <a:t>Persan </a:t>
            </a:r>
            <a:r>
              <a:rPr lang="fr-FR" sz="2400" kern="0" baseline="-8000" dirty="0">
                <a:sym typeface="Wingdings 3" panose="05040102010807070707" pitchFamily="18" charset="2"/>
              </a:rPr>
              <a:t></a:t>
            </a:r>
            <a:r>
              <a:rPr lang="fr-FR" dirty="0">
                <a:sym typeface="Wingdings" panose="05000000000000000000" pitchFamily="2" charset="2"/>
              </a:rPr>
              <a:t> ourdou</a:t>
            </a:r>
          </a:p>
          <a:p>
            <a:pPr lvl="1"/>
            <a:r>
              <a:rPr lang="fr-FR" dirty="0">
                <a:sym typeface="Wingdings" panose="05000000000000000000" pitchFamily="2" charset="2"/>
              </a:rPr>
              <a:t>Poésie pour élites vs. pour le peuple</a:t>
            </a:r>
          </a:p>
          <a:p>
            <a:endParaRPr lang="fr-FR" dirty="0"/>
          </a:p>
        </p:txBody>
      </p:sp>
      <p:sp>
        <p:nvSpPr>
          <p:cNvPr id="4" name="Espace réservé de la date 3">
            <a:extLst>
              <a:ext uri="{FF2B5EF4-FFF2-40B4-BE49-F238E27FC236}">
                <a16:creationId xmlns:a16="http://schemas.microsoft.com/office/drawing/2014/main" id="{29420A02-E0A6-4A12-A654-B265731E691B}"/>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2FE38A31-18ED-4485-8ACD-B110B9D2E91A}"/>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A99D8652-A8DB-4C1B-92C6-6EC180A44EF6}"/>
              </a:ext>
            </a:extLst>
          </p:cNvPr>
          <p:cNvSpPr>
            <a:spLocks noGrp="1"/>
          </p:cNvSpPr>
          <p:nvPr>
            <p:ph type="sldNum" sz="quarter" idx="12"/>
          </p:nvPr>
        </p:nvSpPr>
        <p:spPr/>
        <p:txBody>
          <a:bodyPr/>
          <a:lstStyle/>
          <a:p>
            <a:fld id="{84C65E61-D2B8-4AC2-A68F-A309726425DC}" type="slidenum">
              <a:rPr lang="fr-FR" smtClean="0"/>
              <a:t>36</a:t>
            </a:fld>
            <a:endParaRPr lang="fr-FR"/>
          </a:p>
        </p:txBody>
      </p:sp>
    </p:spTree>
    <p:extLst>
      <p:ext uri="{BB962C8B-B14F-4D97-AF65-F5344CB8AC3E}">
        <p14:creationId xmlns:p14="http://schemas.microsoft.com/office/powerpoint/2010/main" val="232902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4500"/>
                            </p:stCondLst>
                            <p:childTnLst>
                              <p:par>
                                <p:cTn id="17" presetID="22" presetClass="entr" presetSubtype="8"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6000"/>
                            </p:stCondLst>
                            <p:childTnLst>
                              <p:par>
                                <p:cTn id="21" presetID="22" presetClass="entr" presetSubtype="8" fill="hold" grpId="0" nodeType="afterEffect">
                                  <p:stCondLst>
                                    <p:cond delay="100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500"/>
                                        <p:tgtEl>
                                          <p:spTgt spid="3">
                                            <p:txEl>
                                              <p:pRg st="5" end="5"/>
                                            </p:txEl>
                                          </p:spTgt>
                                        </p:tgtEl>
                                      </p:cBhvr>
                                    </p:animEffect>
                                  </p:childTnLst>
                                </p:cTn>
                              </p:par>
                            </p:childTnLst>
                          </p:cTn>
                        </p:par>
                        <p:par>
                          <p:cTn id="24" fill="hold">
                            <p:stCondLst>
                              <p:cond delay="7500"/>
                            </p:stCondLst>
                            <p:childTnLst>
                              <p:par>
                                <p:cTn id="25" presetID="22" presetClass="entr" presetSubtype="8" fill="hold" grpId="0" nodeType="afterEffect">
                                  <p:stCondLst>
                                    <p:cond delay="1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par>
                          <p:cTn id="28" fill="hold">
                            <p:stCondLst>
                              <p:cond delay="9000"/>
                            </p:stCondLst>
                            <p:childTnLst>
                              <p:par>
                                <p:cTn id="29" presetID="22" presetClass="entr" presetSubtype="8" fill="hold" grpId="0" nodeType="afterEffect">
                                  <p:stCondLst>
                                    <p:cond delay="100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left)">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25D7363-FD0F-46E7-9044-B860CE4CA9E4}"/>
              </a:ext>
            </a:extLst>
          </p:cNvPr>
          <p:cNvSpPr>
            <a:spLocks noGrp="1"/>
          </p:cNvSpPr>
          <p:nvPr>
            <p:ph type="title"/>
          </p:nvPr>
        </p:nvSpPr>
        <p:spPr/>
        <p:txBody>
          <a:bodyPr>
            <a:normAutofit/>
          </a:bodyPr>
          <a:lstStyle/>
          <a:p>
            <a:r>
              <a:rPr lang="fr-FR" dirty="0"/>
              <a:t>Rappels historiques dans cette pièce</a:t>
            </a:r>
            <a:endParaRPr lang="fr-FR" sz="2000" dirty="0"/>
          </a:p>
        </p:txBody>
      </p:sp>
      <p:sp>
        <p:nvSpPr>
          <p:cNvPr id="8" name="Espace réservé du contenu 7">
            <a:extLst>
              <a:ext uri="{FF2B5EF4-FFF2-40B4-BE49-F238E27FC236}">
                <a16:creationId xmlns:a16="http://schemas.microsoft.com/office/drawing/2014/main" id="{7496B518-8A01-4BB8-AD4E-4453881D814F}"/>
              </a:ext>
            </a:extLst>
          </p:cNvPr>
          <p:cNvSpPr>
            <a:spLocks noGrp="1"/>
          </p:cNvSpPr>
          <p:nvPr>
            <p:ph idx="1"/>
          </p:nvPr>
        </p:nvSpPr>
        <p:spPr/>
        <p:txBody>
          <a:bodyPr/>
          <a:lstStyle/>
          <a:p>
            <a:r>
              <a:rPr lang="fr-FR" sz="2400" dirty="0"/>
              <a:t>Le </a:t>
            </a:r>
            <a:r>
              <a:rPr lang="fr-FR" sz="2400" cap="small" dirty="0" err="1"/>
              <a:t>xix</a:t>
            </a:r>
            <a:r>
              <a:rPr lang="fr-FR" sz="2400" baseline="30000" dirty="0" err="1"/>
              <a:t>e</a:t>
            </a:r>
            <a:r>
              <a:rPr lang="fr-FR" sz="2400" dirty="0"/>
              <a:t> siècle peut toutefois être considéré comme la période où le colonialisme britannique en Inde acquiert ses caractéristiques principales, entraînant un certain nombre de reconfigurations sociales</a:t>
            </a:r>
          </a:p>
          <a:p>
            <a:r>
              <a:rPr lang="fr-FR" sz="2400" dirty="0"/>
              <a:t>Cette époque est aussi le basculement d’une culture en particulier moghole vers son pendant britannique, avec tous les regrets que cela génère (cf. argument de la pièce déjà cité) : disparition de la langue des élites, impression de livres, mépris des classes populaires…</a:t>
            </a:r>
            <a:endParaRPr lang="fr-FR" dirty="0"/>
          </a:p>
        </p:txBody>
      </p:sp>
      <p:sp>
        <p:nvSpPr>
          <p:cNvPr id="4" name="Espace réservé de la date 3">
            <a:extLst>
              <a:ext uri="{FF2B5EF4-FFF2-40B4-BE49-F238E27FC236}">
                <a16:creationId xmlns:a16="http://schemas.microsoft.com/office/drawing/2014/main" id="{E9EB95E7-CCFE-4F10-A7E2-DB5324095E17}"/>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1B97BC88-28E6-45C3-97FD-A622D34E3FE8}"/>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F27B1E4C-5933-4316-9AC6-CDC3B9F8B9BD}"/>
              </a:ext>
            </a:extLst>
          </p:cNvPr>
          <p:cNvSpPr>
            <a:spLocks noGrp="1"/>
          </p:cNvSpPr>
          <p:nvPr>
            <p:ph type="sldNum" sz="quarter" idx="12"/>
          </p:nvPr>
        </p:nvSpPr>
        <p:spPr/>
        <p:txBody>
          <a:bodyPr/>
          <a:lstStyle/>
          <a:p>
            <a:fld id="{84C65E61-D2B8-4AC2-A68F-A309726425DC}" type="slidenum">
              <a:rPr lang="fr-FR" smtClean="0"/>
              <a:t>37</a:t>
            </a:fld>
            <a:endParaRPr lang="fr-FR"/>
          </a:p>
        </p:txBody>
      </p:sp>
    </p:spTree>
    <p:extLst>
      <p:ext uri="{BB962C8B-B14F-4D97-AF65-F5344CB8AC3E}">
        <p14:creationId xmlns:p14="http://schemas.microsoft.com/office/powerpoint/2010/main" val="145309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AC617-1AFF-4796-999E-68FD9949C555}"/>
              </a:ext>
            </a:extLst>
          </p:cNvPr>
          <p:cNvSpPr>
            <a:spLocks noGrp="1"/>
          </p:cNvSpPr>
          <p:nvPr>
            <p:ph type="title"/>
          </p:nvPr>
        </p:nvSpPr>
        <p:spPr/>
        <p:txBody>
          <a:bodyPr/>
          <a:lstStyle/>
          <a:p>
            <a:r>
              <a:rPr lang="fr-FR" dirty="0"/>
              <a:t>Qui regrette quoi/qui?</a:t>
            </a:r>
          </a:p>
        </p:txBody>
      </p:sp>
      <p:sp>
        <p:nvSpPr>
          <p:cNvPr id="3" name="Espace réservé du contenu 2">
            <a:extLst>
              <a:ext uri="{FF2B5EF4-FFF2-40B4-BE49-F238E27FC236}">
                <a16:creationId xmlns:a16="http://schemas.microsoft.com/office/drawing/2014/main" id="{C4B33BFA-4AA0-4C06-AD14-15FB6D0C8237}"/>
              </a:ext>
            </a:extLst>
          </p:cNvPr>
          <p:cNvSpPr>
            <a:spLocks noGrp="1"/>
          </p:cNvSpPr>
          <p:nvPr>
            <p:ph idx="1"/>
          </p:nvPr>
        </p:nvSpPr>
        <p:spPr/>
        <p:txBody>
          <a:bodyPr/>
          <a:lstStyle/>
          <a:p>
            <a:pPr marL="0" indent="0" fontAlgn="t">
              <a:buNone/>
            </a:pPr>
            <a:endParaRPr lang="fr-FR" dirty="0"/>
          </a:p>
          <a:p>
            <a:pPr marL="0" indent="0">
              <a:buNone/>
            </a:pPr>
            <a:endParaRPr lang="fr-FR" dirty="0"/>
          </a:p>
          <a:p>
            <a:endParaRPr lang="fr-FR" dirty="0"/>
          </a:p>
        </p:txBody>
      </p:sp>
      <p:sp>
        <p:nvSpPr>
          <p:cNvPr id="4" name="Espace réservé de la date 3">
            <a:extLst>
              <a:ext uri="{FF2B5EF4-FFF2-40B4-BE49-F238E27FC236}">
                <a16:creationId xmlns:a16="http://schemas.microsoft.com/office/drawing/2014/main" id="{BBFD877A-1024-4CAE-9610-E1E73F55D423}"/>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FD468E6C-BB17-42B9-8720-E6201038A976}"/>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DA2C6FCC-1476-4DCE-BCD4-CA1C58D206B9}"/>
              </a:ext>
            </a:extLst>
          </p:cNvPr>
          <p:cNvSpPr>
            <a:spLocks noGrp="1"/>
          </p:cNvSpPr>
          <p:nvPr>
            <p:ph type="sldNum" sz="quarter" idx="12"/>
          </p:nvPr>
        </p:nvSpPr>
        <p:spPr/>
        <p:txBody>
          <a:bodyPr/>
          <a:lstStyle/>
          <a:p>
            <a:fld id="{84C65E61-D2B8-4AC2-A68F-A309726425DC}" type="slidenum">
              <a:rPr lang="fr-FR" smtClean="0"/>
              <a:t>38</a:t>
            </a:fld>
            <a:endParaRPr lang="fr-FR"/>
          </a:p>
        </p:txBody>
      </p:sp>
      <p:graphicFrame>
        <p:nvGraphicFramePr>
          <p:cNvPr id="8" name="Tableau 8">
            <a:extLst>
              <a:ext uri="{FF2B5EF4-FFF2-40B4-BE49-F238E27FC236}">
                <a16:creationId xmlns:a16="http://schemas.microsoft.com/office/drawing/2014/main" id="{404887B8-D828-47E6-BF4A-7968B5459E00}"/>
              </a:ext>
            </a:extLst>
          </p:cNvPr>
          <p:cNvGraphicFramePr>
            <a:graphicFrameLocks noGrp="1"/>
          </p:cNvGraphicFramePr>
          <p:nvPr>
            <p:extLst>
              <p:ext uri="{D42A27DB-BD31-4B8C-83A1-F6EECF244321}">
                <p14:modId xmlns:p14="http://schemas.microsoft.com/office/powerpoint/2010/main" val="1354668934"/>
              </p:ext>
            </p:extLst>
          </p:nvPr>
        </p:nvGraphicFramePr>
        <p:xfrm>
          <a:off x="540000" y="1259999"/>
          <a:ext cx="8064000" cy="3599999"/>
        </p:xfrm>
        <a:graphic>
          <a:graphicData uri="http://schemas.openxmlformats.org/drawingml/2006/table">
            <a:tbl>
              <a:tblPr firstRow="1">
                <a:tableStyleId>{F2DE63D5-997A-4646-A377-4702673A728D}</a:tableStyleId>
              </a:tblPr>
              <a:tblGrid>
                <a:gridCol w="1692000">
                  <a:extLst>
                    <a:ext uri="{9D8B030D-6E8A-4147-A177-3AD203B41FA5}">
                      <a16:colId xmlns:a16="http://schemas.microsoft.com/office/drawing/2014/main" val="1623772302"/>
                    </a:ext>
                  </a:extLst>
                </a:gridCol>
                <a:gridCol w="792000">
                  <a:extLst>
                    <a:ext uri="{9D8B030D-6E8A-4147-A177-3AD203B41FA5}">
                      <a16:colId xmlns:a16="http://schemas.microsoft.com/office/drawing/2014/main" val="2362438283"/>
                    </a:ext>
                  </a:extLst>
                </a:gridCol>
                <a:gridCol w="2700000">
                  <a:extLst>
                    <a:ext uri="{9D8B030D-6E8A-4147-A177-3AD203B41FA5}">
                      <a16:colId xmlns:a16="http://schemas.microsoft.com/office/drawing/2014/main" val="4106990535"/>
                    </a:ext>
                  </a:extLst>
                </a:gridCol>
                <a:gridCol w="2880000">
                  <a:extLst>
                    <a:ext uri="{9D8B030D-6E8A-4147-A177-3AD203B41FA5}">
                      <a16:colId xmlns:a16="http://schemas.microsoft.com/office/drawing/2014/main" val="1357929856"/>
                    </a:ext>
                  </a:extLst>
                </a:gridCol>
              </a:tblGrid>
              <a:tr h="310615">
                <a:tc>
                  <a:txBody>
                    <a:bodyPr/>
                    <a:lstStyle/>
                    <a:p>
                      <a:pPr algn="l"/>
                      <a:r>
                        <a:rPr lang="fr-FR" dirty="0"/>
                        <a:t>Personnage</a:t>
                      </a:r>
                    </a:p>
                  </a:txBody>
                  <a:tcPr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solidFill>
                      <a:schemeClr val="tx1">
                        <a:lumMod val="85000"/>
                        <a:lumOff val="15000"/>
                      </a:schemeClr>
                    </a:solidFill>
                  </a:tcPr>
                </a:tc>
                <a:tc>
                  <a:txBody>
                    <a:bodyPr/>
                    <a:lstStyle/>
                    <a:p>
                      <a:pPr algn="l"/>
                      <a:r>
                        <a:rPr lang="fr-FR" dirty="0"/>
                        <a:t>Espaces</a:t>
                      </a:r>
                    </a:p>
                  </a:txBody>
                  <a:tcPr anchor="ctr">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tx1">
                        <a:lumMod val="85000"/>
                        <a:lumOff val="15000"/>
                      </a:schemeClr>
                    </a:solidFill>
                  </a:tcPr>
                </a:tc>
                <a:tc>
                  <a:txBody>
                    <a:bodyPr/>
                    <a:lstStyle/>
                    <a:p>
                      <a:pPr algn="l"/>
                      <a:r>
                        <a:rPr lang="fr-FR" dirty="0"/>
                        <a:t>Temps</a:t>
                      </a:r>
                    </a:p>
                  </a:txBody>
                  <a:tcPr anchor="ctr">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tx1">
                        <a:lumMod val="85000"/>
                        <a:lumOff val="15000"/>
                      </a:schemeClr>
                    </a:solidFill>
                  </a:tcPr>
                </a:tc>
                <a:tc>
                  <a:txBody>
                    <a:bodyPr/>
                    <a:lstStyle/>
                    <a:p>
                      <a:pPr algn="l"/>
                      <a:r>
                        <a:rPr lang="fr-FR" dirty="0"/>
                        <a:t>Regrets d’une époque révolue</a:t>
                      </a:r>
                    </a:p>
                  </a:txBody>
                  <a:tcPr anchor="ctr">
                    <a:lnL>
                      <a:noFill/>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4173035"/>
                  </a:ext>
                </a:extLst>
              </a:tr>
              <a:tr h="428104">
                <a:tc>
                  <a:txBody>
                    <a:bodyPr/>
                    <a:lstStyle/>
                    <a:p>
                      <a:pPr algn="l"/>
                      <a:r>
                        <a:rPr lang="fr-FR" dirty="0"/>
                        <a:t>Montreur de singe</a:t>
                      </a:r>
                    </a:p>
                  </a:txBody>
                  <a:tcPr anchor="ctr">
                    <a:lnL w="635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dirty="0"/>
                        <a:t>Delhi</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cap="small" baseline="0" dirty="0" err="1"/>
                        <a:t>xviii</a:t>
                      </a:r>
                      <a:r>
                        <a:rPr lang="fr-FR" baseline="30000" dirty="0" err="1"/>
                        <a:t>e</a:t>
                      </a:r>
                      <a:r>
                        <a:rPr lang="fr-FR" dirty="0"/>
                        <a:t> siècle (Nadir Shah)</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dirty="0"/>
                        <a:t>Destruction des lieux, culture</a:t>
                      </a:r>
                    </a:p>
                  </a:txBody>
                  <a:tcPr anchor="ctr">
                    <a:lnL>
                      <a:noFill/>
                    </a:lnL>
                    <a:lnR w="6350" cap="flat" cmpd="sng" algn="ctr">
                      <a:noFill/>
                      <a:prstDash val="solid"/>
                      <a:miter lim="800000"/>
                    </a:lnR>
                    <a:lnT>
                      <a:noFill/>
                    </a:lnT>
                    <a:lnB>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82156389"/>
                  </a:ext>
                </a:extLst>
              </a:tr>
              <a:tr h="525656">
                <a:tc>
                  <a:txBody>
                    <a:bodyPr/>
                    <a:lstStyle/>
                    <a:p>
                      <a:pPr algn="l"/>
                      <a:endParaRPr lang="fr-FR" dirty="0"/>
                    </a:p>
                  </a:txBody>
                  <a:tcPr anchor="ctr">
                    <a:lnL w="635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dirty="0"/>
                        <a:t>Delhi</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sz="1350" kern="1200" cap="small" baseline="0" dirty="0" err="1"/>
                        <a:t>xviii</a:t>
                      </a:r>
                      <a:r>
                        <a:rPr lang="fr-FR" baseline="30000" dirty="0" err="1"/>
                        <a:t>e</a:t>
                      </a:r>
                      <a:r>
                        <a:rPr lang="fr-FR" dirty="0"/>
                        <a:t> siècle (Ahmad Shah)</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dirty="0"/>
                        <a:t>Destruction des lieux, culture</a:t>
                      </a:r>
                    </a:p>
                  </a:txBody>
                  <a:tcPr anchor="ctr">
                    <a:lnL>
                      <a:noFill/>
                    </a:lnL>
                    <a:lnR w="6350" cap="flat" cmpd="sng" algn="ctr">
                      <a:noFill/>
                      <a:prstDash val="solid"/>
                      <a:miter lim="800000"/>
                    </a:lnR>
                    <a:lnT>
                      <a:noFill/>
                    </a:lnT>
                    <a:lnB>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77417231"/>
                  </a:ext>
                </a:extLst>
              </a:tr>
              <a:tr h="525656">
                <a:tc>
                  <a:txBody>
                    <a:bodyPr/>
                    <a:lstStyle/>
                    <a:p>
                      <a:pPr algn="l"/>
                      <a:endParaRPr lang="fr-FR" dirty="0"/>
                    </a:p>
                  </a:txBody>
                  <a:tcPr anchor="ctr">
                    <a:lnL w="635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dirty="0"/>
                        <a:t>Inde</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sz="1350" kern="1200" cap="small" baseline="0" dirty="0" err="1"/>
                        <a:t>xviii</a:t>
                      </a:r>
                      <a:r>
                        <a:rPr lang="fr-FR" baseline="30000" dirty="0" err="1"/>
                        <a:t>e</a:t>
                      </a:r>
                      <a:r>
                        <a:rPr lang="fr-FR" dirty="0"/>
                        <a:t> siècle (empire britannique)</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dirty="0"/>
                        <a:t>Destruction des lieux, culture</a:t>
                      </a:r>
                    </a:p>
                  </a:txBody>
                  <a:tcPr anchor="ctr">
                    <a:lnL>
                      <a:noFill/>
                    </a:lnL>
                    <a:lnR w="6350" cap="flat" cmpd="sng" algn="ctr">
                      <a:noFill/>
                      <a:prstDash val="solid"/>
                      <a:miter lim="800000"/>
                    </a:lnR>
                    <a:lnT>
                      <a:noFill/>
                    </a:lnT>
                    <a:lnB>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632941247"/>
                  </a:ext>
                </a:extLst>
              </a:tr>
              <a:tr h="525656">
                <a:tc>
                  <a:txBody>
                    <a:bodyPr/>
                    <a:lstStyle/>
                    <a:p>
                      <a:pPr algn="l"/>
                      <a:endParaRPr lang="fr-FR" dirty="0"/>
                    </a:p>
                  </a:txBody>
                  <a:tcPr anchor="ctr">
                    <a:lnL w="635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dirty="0"/>
                        <a:t>Agra</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sz="1350" kern="1200" cap="small" baseline="0" dirty="0" err="1"/>
                        <a:t>xviii</a:t>
                      </a:r>
                      <a:r>
                        <a:rPr lang="fr-FR" baseline="30000" dirty="0" err="1"/>
                        <a:t>e</a:t>
                      </a:r>
                      <a:r>
                        <a:rPr lang="fr-FR" dirty="0"/>
                        <a:t> siècle (</a:t>
                      </a:r>
                      <a:r>
                        <a:rPr lang="fr-FR" dirty="0" err="1"/>
                        <a:t>Sourajmal</a:t>
                      </a:r>
                      <a:r>
                        <a:rPr lang="fr-FR" dirty="0"/>
                        <a:t>)</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dirty="0"/>
                        <a:t>Destruction des lieux, culture</a:t>
                      </a:r>
                    </a:p>
                  </a:txBody>
                  <a:tcPr anchor="ctr">
                    <a:lnL>
                      <a:noFill/>
                    </a:lnL>
                    <a:lnR w="6350" cap="flat" cmpd="sng" algn="ctr">
                      <a:noFill/>
                      <a:prstDash val="solid"/>
                      <a:miter lim="800000"/>
                    </a:lnR>
                    <a:lnT>
                      <a:noFill/>
                    </a:lnT>
                    <a:lnB>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413521933"/>
                  </a:ext>
                </a:extLst>
              </a:tr>
              <a:tr h="428104">
                <a:tc>
                  <a:txBody>
                    <a:bodyPr/>
                    <a:lstStyle/>
                    <a:p>
                      <a:pPr algn="l"/>
                      <a:endParaRPr lang="fr-FR" dirty="0"/>
                    </a:p>
                  </a:txBody>
                  <a:tcPr anchor="ctr">
                    <a:lnL w="635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dirty="0"/>
                        <a:t>Plassey</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sz="1350" kern="1200" cap="small" baseline="0" dirty="0" err="1"/>
                        <a:t>xviii</a:t>
                      </a:r>
                      <a:r>
                        <a:rPr lang="fr-FR" baseline="30000" dirty="0" err="1"/>
                        <a:t>e</a:t>
                      </a:r>
                      <a:r>
                        <a:rPr lang="fr-FR" dirty="0"/>
                        <a:t> siècle (</a:t>
                      </a:r>
                      <a:r>
                        <a:rPr lang="fr-FR" dirty="0" err="1"/>
                        <a:t>Lat</a:t>
                      </a:r>
                      <a:r>
                        <a:rPr lang="fr-FR" dirty="0"/>
                        <a:t> </a:t>
                      </a:r>
                      <a:r>
                        <a:rPr lang="fr-FR" dirty="0" err="1"/>
                        <a:t>Saheb</a:t>
                      </a:r>
                      <a:r>
                        <a:rPr lang="fr-FR" dirty="0"/>
                        <a:t>)</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endParaRPr lang="fr-FR" dirty="0"/>
                    </a:p>
                  </a:txBody>
                  <a:tcPr anchor="ctr">
                    <a:lnL>
                      <a:noFill/>
                    </a:lnL>
                    <a:lnR w="6350" cap="flat" cmpd="sng" algn="ctr">
                      <a:noFill/>
                      <a:prstDash val="solid"/>
                      <a:miter lim="800000"/>
                    </a:lnR>
                    <a:lnT>
                      <a:noFill/>
                    </a:lnT>
                    <a:lnB>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001321558"/>
                  </a:ext>
                </a:extLst>
              </a:tr>
              <a:tr h="428104">
                <a:tc>
                  <a:txBody>
                    <a:bodyPr/>
                    <a:lstStyle/>
                    <a:p>
                      <a:pPr algn="l"/>
                      <a:r>
                        <a:rPr lang="fr-FR" dirty="0"/>
                        <a:t>Admirateur</a:t>
                      </a:r>
                    </a:p>
                  </a:txBody>
                  <a:tcPr anchor="ctr">
                    <a:lnL w="635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dirty="0"/>
                        <a:t>Delhi</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sz="1350" kern="1200" cap="small" baseline="0" dirty="0" err="1"/>
                        <a:t>xix</a:t>
                      </a:r>
                      <a:r>
                        <a:rPr lang="fr-FR" baseline="30000" dirty="0" err="1"/>
                        <a:t>e</a:t>
                      </a:r>
                      <a:r>
                        <a:rPr lang="fr-FR" dirty="0"/>
                        <a:t> siècle (Tartares, Perses)</a:t>
                      </a:r>
                    </a:p>
                  </a:txBody>
                  <a:tcPr anchor="ctr">
                    <a:lnL>
                      <a:noFill/>
                    </a:lnL>
                    <a:lnR>
                      <a:noFill/>
                    </a:lnR>
                    <a:lnT>
                      <a:noFill/>
                    </a:lnT>
                    <a:lnB>
                      <a:noFill/>
                    </a:lnB>
                    <a:lnTlToBr w="12700" cmpd="sng">
                      <a:noFill/>
                      <a:prstDash val="solid"/>
                    </a:lnTlToBr>
                    <a:lnBlToTr w="12700" cmpd="sng">
                      <a:noFill/>
                      <a:prstDash val="solid"/>
                    </a:lnBlToTr>
                    <a:solidFill>
                      <a:schemeClr val="bg1">
                        <a:alpha val="50000"/>
                      </a:schemeClr>
                    </a:solidFill>
                  </a:tcPr>
                </a:tc>
                <a:tc>
                  <a:txBody>
                    <a:bodyPr/>
                    <a:lstStyle/>
                    <a:p>
                      <a:pPr algn="l"/>
                      <a:r>
                        <a:rPr lang="fr-FR" dirty="0"/>
                        <a:t>Refuge doré pour poètes</a:t>
                      </a:r>
                    </a:p>
                  </a:txBody>
                  <a:tcPr anchor="ctr">
                    <a:lnL>
                      <a:noFill/>
                    </a:lnL>
                    <a:lnR w="6350" cap="flat" cmpd="sng" algn="ctr">
                      <a:noFill/>
                      <a:prstDash val="solid"/>
                      <a:miter lim="800000"/>
                    </a:lnR>
                    <a:lnT>
                      <a:noFill/>
                    </a:lnT>
                    <a:lnB>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99237546"/>
                  </a:ext>
                </a:extLst>
              </a:tr>
              <a:tr h="428104">
                <a:tc>
                  <a:txBody>
                    <a:bodyPr/>
                    <a:lstStyle/>
                    <a:p>
                      <a:pPr algn="l"/>
                      <a:r>
                        <a:rPr lang="fr-FR" dirty="0"/>
                        <a:t>Bouquiniste</a:t>
                      </a:r>
                    </a:p>
                  </a:txBody>
                  <a:tcPr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bg1">
                        <a:alpha val="50000"/>
                      </a:schemeClr>
                    </a:solidFill>
                  </a:tcPr>
                </a:tc>
                <a:tc>
                  <a:txBody>
                    <a:bodyPr/>
                    <a:lstStyle/>
                    <a:p>
                      <a:pPr algn="l"/>
                      <a:r>
                        <a:rPr lang="fr-FR" dirty="0"/>
                        <a:t>Inde</a:t>
                      </a:r>
                    </a:p>
                  </a:txBody>
                  <a:tcPr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bg1">
                        <a:alpha val="50000"/>
                      </a:schemeClr>
                    </a:solidFill>
                  </a:tcPr>
                </a:tc>
                <a:tc>
                  <a:txBody>
                    <a:bodyPr/>
                    <a:lstStyle/>
                    <a:p>
                      <a:pPr algn="l"/>
                      <a:r>
                        <a:rPr lang="fr-FR" sz="1350" kern="1200" cap="small" baseline="0" dirty="0" err="1"/>
                        <a:t>xvi</a:t>
                      </a:r>
                      <a:r>
                        <a:rPr lang="fr-FR" baseline="30000" dirty="0" err="1"/>
                        <a:t>e</a:t>
                      </a:r>
                      <a:r>
                        <a:rPr lang="fr-FR" dirty="0" err="1"/>
                        <a:t>-</a:t>
                      </a:r>
                      <a:r>
                        <a:rPr lang="fr-FR" sz="1350" kern="1200" cap="small" baseline="0" dirty="0" err="1"/>
                        <a:t>xix</a:t>
                      </a:r>
                      <a:r>
                        <a:rPr lang="fr-FR" baseline="30000" dirty="0" err="1"/>
                        <a:t>e</a:t>
                      </a:r>
                      <a:r>
                        <a:rPr lang="fr-FR" dirty="0"/>
                        <a:t> siècle (empire moghol)</a:t>
                      </a:r>
                    </a:p>
                  </a:txBody>
                  <a:tcPr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bg1">
                        <a:alpha val="50000"/>
                      </a:schemeClr>
                    </a:solidFill>
                  </a:tcPr>
                </a:tc>
                <a:tc>
                  <a:txBody>
                    <a:bodyPr/>
                    <a:lstStyle/>
                    <a:p>
                      <a:pPr algn="l"/>
                      <a:r>
                        <a:rPr lang="fr-FR" dirty="0"/>
                        <a:t>Mécénat, assemblées poétiques</a:t>
                      </a:r>
                    </a:p>
                  </a:txBody>
                  <a:tcPr anchor="ctr">
                    <a:lnL>
                      <a:noFill/>
                    </a:lnL>
                    <a:lnR w="6350" cap="flat" cmpd="sng" algn="ctr">
                      <a:noFill/>
                      <a:prstDash val="solid"/>
                      <a:miter lim="800000"/>
                    </a:lnR>
                    <a:lnT>
                      <a:noFill/>
                    </a:lnT>
                    <a:lnB w="6350" cap="flat" cmpd="sng" algn="ctr">
                      <a:noFill/>
                      <a:prstDash val="solid"/>
                      <a:miter lim="800000"/>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347245081"/>
                  </a:ext>
                </a:extLst>
              </a:tr>
            </a:tbl>
          </a:graphicData>
        </a:graphic>
      </p:graphicFrame>
    </p:spTree>
    <p:extLst>
      <p:ext uri="{BB962C8B-B14F-4D97-AF65-F5344CB8AC3E}">
        <p14:creationId xmlns:p14="http://schemas.microsoft.com/office/powerpoint/2010/main" val="103548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278D3-7276-4EC9-9E6F-144AE7DC8233}"/>
              </a:ext>
            </a:extLst>
          </p:cNvPr>
          <p:cNvSpPr>
            <a:spLocks noGrp="1"/>
          </p:cNvSpPr>
          <p:nvPr>
            <p:ph type="title"/>
          </p:nvPr>
        </p:nvSpPr>
        <p:spPr/>
        <p:txBody>
          <a:bodyPr/>
          <a:lstStyle/>
          <a:p>
            <a:r>
              <a:rPr lang="fr-FR" dirty="0"/>
              <a:t>Conclusion générale</a:t>
            </a:r>
          </a:p>
        </p:txBody>
      </p:sp>
      <p:sp>
        <p:nvSpPr>
          <p:cNvPr id="3" name="Espace réservé du contenu 2">
            <a:extLst>
              <a:ext uri="{FF2B5EF4-FFF2-40B4-BE49-F238E27FC236}">
                <a16:creationId xmlns:a16="http://schemas.microsoft.com/office/drawing/2014/main" id="{39AE708A-7DAD-4D54-897D-1D1E877C180A}"/>
              </a:ext>
            </a:extLst>
          </p:cNvPr>
          <p:cNvSpPr>
            <a:spLocks noGrp="1"/>
          </p:cNvSpPr>
          <p:nvPr>
            <p:ph idx="1"/>
          </p:nvPr>
        </p:nvSpPr>
        <p:spPr/>
        <p:txBody>
          <a:bodyPr>
            <a:normAutofit/>
          </a:bodyPr>
          <a:lstStyle/>
          <a:p>
            <a:r>
              <a:rPr lang="fr-FR" dirty="0"/>
              <a:t>La poésie était composée pour être déclamée dans les assemblées poétiques. La pièce </a:t>
            </a:r>
            <a:r>
              <a:rPr lang="fr-FR" i="1" dirty="0"/>
              <a:t>Agra bazar </a:t>
            </a:r>
            <a:r>
              <a:rPr lang="fr-FR" dirty="0"/>
              <a:t>pose la question de la publication de la littérature pour continuer à nourrir cette tradition avec la mutation du contexte : </a:t>
            </a:r>
          </a:p>
          <a:p>
            <a:pPr lvl="1"/>
            <a:r>
              <a:rPr lang="fr-FR" dirty="0"/>
              <a:t>les éditeurs de littérature se tournent vers les journaux avec l’avènement de l’imprimerie</a:t>
            </a:r>
          </a:p>
          <a:p>
            <a:pPr lvl="1"/>
            <a:r>
              <a:rPr lang="fr-FR" dirty="0"/>
              <a:t>La crise économique</a:t>
            </a:r>
          </a:p>
          <a:p>
            <a:pPr lvl="1"/>
            <a:r>
              <a:rPr lang="fr-FR" dirty="0"/>
              <a:t>l’absence de mécénat et la perdition de la langue ourdoue d’une certaine manière : l’absence de ces assemblées poétique (vitalité)</a:t>
            </a:r>
          </a:p>
          <a:p>
            <a:r>
              <a:rPr lang="fr-FR" dirty="0"/>
              <a:t>Composer ou écrire pour quels lecteurs? Quelles thématiques?</a:t>
            </a:r>
          </a:p>
          <a:p>
            <a:r>
              <a:rPr lang="fr-FR" dirty="0"/>
              <a:t>Littérature de l’air du temps!</a:t>
            </a:r>
          </a:p>
          <a:p>
            <a:pPr marL="0" indent="0" algn="ctr">
              <a:spcBef>
                <a:spcPts val="2400"/>
              </a:spcBef>
              <a:buNone/>
            </a:pPr>
            <a:r>
              <a:rPr lang="fr-FR" i="1" dirty="0"/>
              <a:t>La poésie peut-elle être vraiment populaire ? Le débat reste ouvert…</a:t>
            </a:r>
          </a:p>
          <a:p>
            <a:endParaRPr lang="fr-FR" dirty="0"/>
          </a:p>
        </p:txBody>
      </p:sp>
      <p:sp>
        <p:nvSpPr>
          <p:cNvPr id="4" name="Espace réservé de la date 3">
            <a:extLst>
              <a:ext uri="{FF2B5EF4-FFF2-40B4-BE49-F238E27FC236}">
                <a16:creationId xmlns:a16="http://schemas.microsoft.com/office/drawing/2014/main" id="{546DCC57-7DC4-4691-8723-BB9FCF72C9A0}"/>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84A5EBE1-AC6D-4604-AC49-20399497DBC4}"/>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68678538-4B13-4029-AC66-391D4C2558B4}"/>
              </a:ext>
            </a:extLst>
          </p:cNvPr>
          <p:cNvSpPr>
            <a:spLocks noGrp="1"/>
          </p:cNvSpPr>
          <p:nvPr>
            <p:ph type="sldNum" sz="quarter" idx="12"/>
          </p:nvPr>
        </p:nvSpPr>
        <p:spPr/>
        <p:txBody>
          <a:bodyPr/>
          <a:lstStyle/>
          <a:p>
            <a:fld id="{84C65E61-D2B8-4AC2-A68F-A309726425DC}" type="slidenum">
              <a:rPr lang="fr-FR" smtClean="0"/>
              <a:t>39</a:t>
            </a:fld>
            <a:endParaRPr lang="fr-FR"/>
          </a:p>
        </p:txBody>
      </p:sp>
    </p:spTree>
    <p:extLst>
      <p:ext uri="{BB962C8B-B14F-4D97-AF65-F5344CB8AC3E}">
        <p14:creationId xmlns:p14="http://schemas.microsoft.com/office/powerpoint/2010/main" val="8594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2500"/>
                            </p:stCondLst>
                            <p:childTnLst>
                              <p:par>
                                <p:cTn id="17" presetID="22" presetClass="entr" presetSubtype="8"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3500"/>
                            </p:stCondLst>
                            <p:childTnLst>
                              <p:par>
                                <p:cTn id="21" presetID="22" presetClass="entr" presetSubtype="8" fill="hold" grpId="0"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5000"/>
                            </p:stCondLst>
                            <p:childTnLst>
                              <p:par>
                                <p:cTn id="25" presetID="22" presetClass="entr" presetSubtype="8" fill="hold" grpId="0"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6500"/>
                            </p:stCondLst>
                            <p:childTnLst>
                              <p:par>
                                <p:cTn id="29" presetID="22" presetClass="entr" presetSubtype="8" fill="hold" grpId="0"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D71E827-3159-4E6B-8B84-EE798B7AFDB4}"/>
              </a:ext>
            </a:extLst>
          </p:cNvPr>
          <p:cNvSpPr>
            <a:spLocks noGrp="1"/>
          </p:cNvSpPr>
          <p:nvPr>
            <p:ph type="dt" sz="half" idx="10"/>
          </p:nvPr>
        </p:nvSpPr>
        <p:spPr/>
        <p:txBody>
          <a:bodyPr/>
          <a:lstStyle/>
          <a:p>
            <a:r>
              <a:rPr lang="fr-FR"/>
              <a:t>Séminaire IrAsia – 6 décembre 2019</a:t>
            </a:r>
            <a:endParaRPr lang="en-US" dirty="0"/>
          </a:p>
        </p:txBody>
      </p:sp>
      <p:sp>
        <p:nvSpPr>
          <p:cNvPr id="3" name="Espace réservé du pied de page 2">
            <a:extLst>
              <a:ext uri="{FF2B5EF4-FFF2-40B4-BE49-F238E27FC236}">
                <a16:creationId xmlns:a16="http://schemas.microsoft.com/office/drawing/2014/main" id="{99ED4766-1507-4713-9244-85F2318C076E}"/>
              </a:ext>
            </a:extLst>
          </p:cNvPr>
          <p:cNvSpPr>
            <a:spLocks noGrp="1"/>
          </p:cNvSpPr>
          <p:nvPr>
            <p:ph type="ftr" sz="quarter" idx="11"/>
          </p:nvPr>
        </p:nvSpPr>
        <p:spPr/>
        <p:txBody>
          <a:bodyPr/>
          <a:lstStyle/>
          <a:p>
            <a:r>
              <a:rPr lang="fr-FR"/>
              <a:t>La nostalgie dans Agra Bazar</a:t>
            </a:r>
            <a:endParaRPr lang="en-US" dirty="0"/>
          </a:p>
        </p:txBody>
      </p:sp>
      <p:sp>
        <p:nvSpPr>
          <p:cNvPr id="4" name="Espace réservé du numéro de diapositive 3">
            <a:extLst>
              <a:ext uri="{FF2B5EF4-FFF2-40B4-BE49-F238E27FC236}">
                <a16:creationId xmlns:a16="http://schemas.microsoft.com/office/drawing/2014/main" id="{C684CF81-4B47-4EA3-90A4-133B70C9C07C}"/>
              </a:ext>
            </a:extLst>
          </p:cNvPr>
          <p:cNvSpPr>
            <a:spLocks noGrp="1"/>
          </p:cNvSpPr>
          <p:nvPr>
            <p:ph type="sldNum" sz="quarter" idx="12"/>
          </p:nvPr>
        </p:nvSpPr>
        <p:spPr/>
        <p:txBody>
          <a:bodyPr/>
          <a:lstStyle/>
          <a:p>
            <a:fld id="{6D22F896-40B5-4ADD-8801-0D06FADFA095}" type="slidenum">
              <a:rPr lang="en-US" smtClean="0"/>
              <a:t>4</a:t>
            </a:fld>
            <a:endParaRPr lang="en-US" dirty="0"/>
          </a:p>
        </p:txBody>
      </p:sp>
      <p:pic>
        <p:nvPicPr>
          <p:cNvPr id="6" name="Image 5">
            <a:extLst>
              <a:ext uri="{FF2B5EF4-FFF2-40B4-BE49-F238E27FC236}">
                <a16:creationId xmlns:a16="http://schemas.microsoft.com/office/drawing/2014/main" id="{81556764-1A3A-4FF6-A7DE-DE9D5A17F1A9}"/>
              </a:ext>
            </a:extLst>
          </p:cNvPr>
          <p:cNvPicPr>
            <a:picLocks noChangeAspect="1"/>
          </p:cNvPicPr>
          <p:nvPr/>
        </p:nvPicPr>
        <p:blipFill>
          <a:blip r:embed="rId3"/>
          <a:stretch>
            <a:fillRect/>
          </a:stretch>
        </p:blipFill>
        <p:spPr>
          <a:xfrm>
            <a:off x="3240000" y="504853"/>
            <a:ext cx="2664000" cy="4133794"/>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80998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0B7FE-A37B-4A71-AE18-E24A4F9087E3}"/>
              </a:ext>
            </a:extLst>
          </p:cNvPr>
          <p:cNvSpPr>
            <a:spLocks noGrp="1"/>
          </p:cNvSpPr>
          <p:nvPr>
            <p:ph type="title"/>
          </p:nvPr>
        </p:nvSpPr>
        <p:spPr/>
        <p:txBody>
          <a:bodyPr>
            <a:normAutofit/>
          </a:bodyPr>
          <a:lstStyle/>
          <a:p>
            <a:r>
              <a:rPr lang="fr-FR" dirty="0"/>
              <a:t>Quelques références</a:t>
            </a:r>
          </a:p>
        </p:txBody>
      </p:sp>
      <p:sp>
        <p:nvSpPr>
          <p:cNvPr id="3" name="Espace réservé du contenu 2">
            <a:extLst>
              <a:ext uri="{FF2B5EF4-FFF2-40B4-BE49-F238E27FC236}">
                <a16:creationId xmlns:a16="http://schemas.microsoft.com/office/drawing/2014/main" id="{D78E3A4D-4542-449D-88F3-F97E3228D9AD}"/>
              </a:ext>
            </a:extLst>
          </p:cNvPr>
          <p:cNvSpPr>
            <a:spLocks noGrp="1"/>
          </p:cNvSpPr>
          <p:nvPr>
            <p:ph idx="1"/>
          </p:nvPr>
        </p:nvSpPr>
        <p:spPr/>
        <p:txBody>
          <a:bodyPr>
            <a:normAutofit fontScale="85000" lnSpcReduction="10000"/>
          </a:bodyPr>
          <a:lstStyle/>
          <a:p>
            <a:r>
              <a:rPr lang="en-GB" dirty="0" err="1"/>
              <a:t>Ouvrages</a:t>
            </a:r>
            <a:r>
              <a:rPr lang="en-GB" dirty="0"/>
              <a:t>, articles</a:t>
            </a:r>
          </a:p>
          <a:p>
            <a:pPr lvl="1"/>
            <a:r>
              <a:rPr lang="en-GB" dirty="0"/>
              <a:t>Anjum </a:t>
            </a:r>
            <a:r>
              <a:rPr lang="en-GB" dirty="0" err="1"/>
              <a:t>Katyal</a:t>
            </a:r>
            <a:r>
              <a:rPr lang="en-GB" dirty="0"/>
              <a:t>, “</a:t>
            </a:r>
            <a:r>
              <a:rPr lang="en-GB" i="1" dirty="0"/>
              <a:t>Habib Tanvir: Towards an Inclusive Theatre</a:t>
            </a:r>
            <a:r>
              <a:rPr lang="en-GB" dirty="0"/>
              <a:t>”, 2012, Sage Publications Pvt Ltd</a:t>
            </a:r>
          </a:p>
          <a:p>
            <a:pPr lvl="1"/>
            <a:r>
              <a:rPr lang="en-GB" dirty="0"/>
              <a:t>Ananda Lal, “</a:t>
            </a:r>
            <a:r>
              <a:rPr lang="en-GB" i="1" dirty="0"/>
              <a:t>Theatres of India: A Concise Companion</a:t>
            </a:r>
            <a:r>
              <a:rPr lang="en-GB" dirty="0"/>
              <a:t>”, 2009, Oxford University Press India</a:t>
            </a:r>
          </a:p>
          <a:p>
            <a:pPr lvl="1"/>
            <a:r>
              <a:rPr lang="fr-FR" dirty="0"/>
              <a:t>Annie Montaut, </a:t>
            </a:r>
            <a:r>
              <a:rPr lang="en-GB" dirty="0"/>
              <a:t>“</a:t>
            </a:r>
            <a:r>
              <a:rPr lang="fr-FR" i="1" dirty="0"/>
              <a:t>Le théâtre hindi aujourd’hui</a:t>
            </a:r>
            <a:r>
              <a:rPr lang="en-GB" dirty="0"/>
              <a:t>”,</a:t>
            </a:r>
            <a:r>
              <a:rPr lang="fr-FR" dirty="0"/>
              <a:t> 2012, Théâtres d’Asie et d’Orient, Peter Lang,</a:t>
            </a:r>
            <a:br>
              <a:rPr lang="fr-FR" dirty="0"/>
            </a:br>
            <a:r>
              <a:rPr lang="fr-FR" dirty="0"/>
              <a:t>pp. 233-257</a:t>
            </a:r>
          </a:p>
          <a:p>
            <a:pPr lvl="1"/>
            <a:r>
              <a:rPr lang="fr-FR" dirty="0"/>
              <a:t>Eve </a:t>
            </a:r>
            <a:r>
              <a:rPr lang="fr-FR" dirty="0" err="1"/>
              <a:t>Tignol</a:t>
            </a:r>
            <a:r>
              <a:rPr lang="fr-FR" dirty="0"/>
              <a:t>,</a:t>
            </a:r>
            <a:r>
              <a:rPr lang="en-US" dirty="0"/>
              <a:t> </a:t>
            </a:r>
            <a:r>
              <a:rPr lang="en-GB" dirty="0"/>
              <a:t>“</a:t>
            </a:r>
            <a:r>
              <a:rPr lang="en-US" i="1" dirty="0"/>
              <a:t>Nostalgia and the City: Urdu </a:t>
            </a:r>
            <a:r>
              <a:rPr lang="en-US" dirty="0" err="1"/>
              <a:t>shahrashob</a:t>
            </a:r>
            <a:r>
              <a:rPr lang="en-US" i="1" dirty="0"/>
              <a:t> poetry in the aftermath of 1857</a:t>
            </a:r>
            <a:r>
              <a:rPr lang="en-GB" dirty="0"/>
              <a:t>”</a:t>
            </a:r>
            <a:r>
              <a:rPr lang="en-US" dirty="0"/>
              <a:t>, 2017, in L. Chatterjee, S. Krishnan and M. Robb (eds.), Urban Emotions: Responses to the City, c. 1850,</a:t>
            </a:r>
            <a:br>
              <a:rPr lang="en-US" dirty="0"/>
            </a:br>
            <a:r>
              <a:rPr lang="en-US" dirty="0"/>
              <a:t>Special Issue, </a:t>
            </a:r>
            <a:r>
              <a:rPr lang="en-US" i="1" dirty="0"/>
              <a:t>Journal of the Royal Asiatic Society</a:t>
            </a:r>
            <a:r>
              <a:rPr lang="en-US" dirty="0"/>
              <a:t>, pp. 559-573</a:t>
            </a:r>
            <a:endParaRPr lang="fr-FR" dirty="0"/>
          </a:p>
          <a:p>
            <a:pPr lvl="1"/>
            <a:r>
              <a:rPr lang="fr-FR" dirty="0"/>
              <a:t>Denis </a:t>
            </a:r>
            <a:r>
              <a:rPr lang="fr-FR" dirty="0" err="1"/>
              <a:t>Matringe</a:t>
            </a:r>
            <a:r>
              <a:rPr lang="fr-FR" dirty="0"/>
              <a:t>, </a:t>
            </a:r>
            <a:r>
              <a:rPr lang="en-GB" dirty="0"/>
              <a:t>“</a:t>
            </a:r>
            <a:r>
              <a:rPr lang="fr-FR" i="1" dirty="0"/>
              <a:t>Une poétique de la convivialité : </a:t>
            </a:r>
            <a:r>
              <a:rPr lang="fr-FR" dirty="0"/>
              <a:t>ghazal</a:t>
            </a:r>
            <a:r>
              <a:rPr lang="fr-FR" i="1" dirty="0"/>
              <a:t> et </a:t>
            </a:r>
            <a:r>
              <a:rPr lang="fr-FR" dirty="0" err="1"/>
              <a:t>mushaira</a:t>
            </a:r>
            <a:r>
              <a:rPr lang="fr-FR" i="1" dirty="0"/>
              <a:t> dans l’Inde moghole</a:t>
            </a:r>
            <a:r>
              <a:rPr lang="en-GB" dirty="0"/>
              <a:t>”,</a:t>
            </a:r>
            <a:r>
              <a:rPr lang="fr-FR" dirty="0"/>
              <a:t> 2000, Dédale, pp. 140-156</a:t>
            </a:r>
          </a:p>
          <a:p>
            <a:r>
              <a:rPr lang="en-US" dirty="0"/>
              <a:t>Sites web, radio</a:t>
            </a:r>
          </a:p>
          <a:p>
            <a:pPr lvl="1"/>
            <a:r>
              <a:rPr lang="en-US" dirty="0"/>
              <a:t>Columbia University – </a:t>
            </a:r>
            <a:r>
              <a:rPr lang="en-US" i="1" dirty="0"/>
              <a:t>A </a:t>
            </a:r>
            <a:r>
              <a:rPr lang="en-US" i="1" dirty="0" err="1"/>
              <a:t>Desertful</a:t>
            </a:r>
            <a:r>
              <a:rPr lang="en-US" i="1" dirty="0"/>
              <a:t> of Roses </a:t>
            </a:r>
            <a:r>
              <a:rPr lang="en-US" dirty="0"/>
              <a:t>: </a:t>
            </a:r>
            <a:r>
              <a:rPr lang="fr-FR" dirty="0">
                <a:hlinkClick r:id="rId3"/>
              </a:rPr>
              <a:t>http://www.columbia.edu/itc/mealac/pritchett/00ghalib/</a:t>
            </a:r>
            <a:endParaRPr lang="fr-FR" dirty="0"/>
          </a:p>
          <a:p>
            <a:pPr lvl="1"/>
            <a:r>
              <a:rPr lang="fr-FR" dirty="0" err="1"/>
              <a:t>Rekhta</a:t>
            </a:r>
            <a:r>
              <a:rPr lang="fr-FR" dirty="0"/>
              <a:t> – Littérature ourdoue : </a:t>
            </a:r>
            <a:r>
              <a:rPr lang="fr-FR" dirty="0">
                <a:hlinkClick r:id="rId4"/>
              </a:rPr>
              <a:t>https://www.rekhta.org/</a:t>
            </a:r>
            <a:endParaRPr lang="fr-FR" dirty="0"/>
          </a:p>
          <a:p>
            <a:pPr lvl="1"/>
            <a:r>
              <a:rPr lang="fr-FR" dirty="0"/>
              <a:t>France culture – </a:t>
            </a:r>
            <a:r>
              <a:rPr lang="fr-FR" i="1" dirty="0"/>
              <a:t>La fabrique de l’histoire : Un grand entretien avec Jean Starobinski</a:t>
            </a:r>
            <a:r>
              <a:rPr lang="fr-FR" dirty="0"/>
              <a:t>, 2006 </a:t>
            </a:r>
            <a:r>
              <a:rPr lang="en-GB" u="sng" dirty="0">
                <a:hlinkClick r:id="rId5"/>
              </a:rPr>
              <a:t>https://www.franceculture.fr/emissions/la-fabrique-de-lhistoire/histoire-de-la-nostalgie-14</a:t>
            </a:r>
            <a:endParaRPr lang="fr-FR" dirty="0"/>
          </a:p>
        </p:txBody>
      </p:sp>
      <p:sp>
        <p:nvSpPr>
          <p:cNvPr id="4" name="Espace réservé de la date 3">
            <a:extLst>
              <a:ext uri="{FF2B5EF4-FFF2-40B4-BE49-F238E27FC236}">
                <a16:creationId xmlns:a16="http://schemas.microsoft.com/office/drawing/2014/main" id="{A74D8031-F2E3-4D5A-929E-DBBA45301C6E}"/>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0A52EF7B-D4D2-428F-B573-91ECB49AFDCC}"/>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A63E4D80-0D56-4F9E-ADE9-41E290581C1D}"/>
              </a:ext>
            </a:extLst>
          </p:cNvPr>
          <p:cNvSpPr>
            <a:spLocks noGrp="1"/>
          </p:cNvSpPr>
          <p:nvPr>
            <p:ph type="sldNum" sz="quarter" idx="12"/>
          </p:nvPr>
        </p:nvSpPr>
        <p:spPr/>
        <p:txBody>
          <a:bodyPr/>
          <a:lstStyle/>
          <a:p>
            <a:fld id="{84C65E61-D2B8-4AC2-A68F-A309726425DC}" type="slidenum">
              <a:rPr lang="fr-FR" smtClean="0"/>
              <a:t>40</a:t>
            </a:fld>
            <a:endParaRPr lang="fr-FR"/>
          </a:p>
        </p:txBody>
      </p:sp>
    </p:spTree>
    <p:extLst>
      <p:ext uri="{BB962C8B-B14F-4D97-AF65-F5344CB8AC3E}">
        <p14:creationId xmlns:p14="http://schemas.microsoft.com/office/powerpoint/2010/main" val="299470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500"/>
                                        <p:tgtEl>
                                          <p:spTgt spid="3">
                                            <p:txEl>
                                              <p:pRg st="7" end="7"/>
                                            </p:txEl>
                                          </p:spTgt>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left)">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44D58EF9-1D98-4CA1-82D2-356A78A7D4BE}"/>
              </a:ext>
            </a:extLst>
          </p:cNvPr>
          <p:cNvSpPr>
            <a:spLocks noGrp="1"/>
          </p:cNvSpPr>
          <p:nvPr>
            <p:ph type="title"/>
          </p:nvPr>
        </p:nvSpPr>
        <p:spPr/>
        <p:txBody>
          <a:bodyPr/>
          <a:lstStyle/>
          <a:p>
            <a:r>
              <a:rPr lang="fr-FR" dirty="0"/>
              <a:t>C’est aussi un homme!   </a:t>
            </a:r>
            <a:r>
              <a:rPr lang="fr-FR" i="1" dirty="0" err="1"/>
              <a:t>ādmi</a:t>
            </a:r>
            <a:r>
              <a:rPr lang="fr-FR" i="1" dirty="0"/>
              <a:t> nama</a:t>
            </a:r>
          </a:p>
        </p:txBody>
      </p:sp>
      <p:sp>
        <p:nvSpPr>
          <p:cNvPr id="9" name="Espace réservé du contenu 8">
            <a:extLst>
              <a:ext uri="{FF2B5EF4-FFF2-40B4-BE49-F238E27FC236}">
                <a16:creationId xmlns:a16="http://schemas.microsoft.com/office/drawing/2014/main" id="{B5F63A1C-02C3-42D6-8A1E-72BF92E1AD44}"/>
              </a:ext>
            </a:extLst>
          </p:cNvPr>
          <p:cNvSpPr>
            <a:spLocks noGrp="1"/>
          </p:cNvSpPr>
          <p:nvPr>
            <p:ph sz="half" idx="1"/>
          </p:nvPr>
        </p:nvSpPr>
        <p:spPr>
          <a:xfrm>
            <a:off x="540000" y="5220000"/>
            <a:ext cx="3960000" cy="5775800"/>
          </a:xfrm>
        </p:spPr>
        <p:txBody>
          <a:bodyPr lIns="180000">
            <a:noAutofit/>
          </a:bodyPr>
          <a:lstStyle/>
          <a:p>
            <a:pPr marL="0" indent="0">
              <a:lnSpc>
                <a:spcPts val="2800"/>
              </a:lnSpc>
              <a:spcBef>
                <a:spcPts val="0"/>
              </a:spcBef>
              <a:buNone/>
            </a:pPr>
            <a:r>
              <a:rPr lang="hi-IN" sz="1800" dirty="0"/>
              <a:t>दुनिया में </a:t>
            </a:r>
            <a:r>
              <a:rPr lang="hi-IN" sz="1800" dirty="0" err="1"/>
              <a:t>पादशह</a:t>
            </a:r>
            <a:r>
              <a:rPr lang="hi-IN" sz="1800" dirty="0"/>
              <a:t> है सो है </a:t>
            </a:r>
            <a:r>
              <a:rPr lang="hi-IN" sz="1800" dirty="0" err="1"/>
              <a:t>वो</a:t>
            </a:r>
            <a:r>
              <a:rPr lang="hi-IN" sz="1800" dirty="0"/>
              <a:t> भी आदमी</a:t>
            </a:r>
          </a:p>
          <a:p>
            <a:pPr marL="0" indent="0">
              <a:lnSpc>
                <a:spcPts val="2800"/>
              </a:lnSpc>
              <a:spcBef>
                <a:spcPts val="0"/>
              </a:spcBef>
              <a:buNone/>
            </a:pPr>
            <a:r>
              <a:rPr lang="hi-IN" sz="1800" dirty="0"/>
              <a:t>और </a:t>
            </a:r>
            <a:r>
              <a:rPr lang="hi-IN" sz="1800" dirty="0" err="1"/>
              <a:t>मुफ़्लिस</a:t>
            </a:r>
            <a:r>
              <a:rPr lang="hi-IN" sz="1800" dirty="0"/>
              <a:t>-ओ-गदा है सो है </a:t>
            </a:r>
            <a:r>
              <a:rPr lang="hi-IN" sz="1800" dirty="0" err="1"/>
              <a:t>वो</a:t>
            </a:r>
            <a:r>
              <a:rPr lang="hi-IN" sz="1800" dirty="0"/>
              <a:t> भी आदमी</a:t>
            </a:r>
          </a:p>
          <a:p>
            <a:pPr marL="0" indent="0">
              <a:lnSpc>
                <a:spcPts val="2800"/>
              </a:lnSpc>
              <a:spcBef>
                <a:spcPts val="0"/>
              </a:spcBef>
              <a:buNone/>
            </a:pPr>
            <a:r>
              <a:rPr lang="hi-IN" sz="1800" dirty="0" err="1"/>
              <a:t>ज़रदार</a:t>
            </a:r>
            <a:r>
              <a:rPr lang="hi-IN" sz="1800" dirty="0"/>
              <a:t>-ए-बे-नवा है सो है </a:t>
            </a:r>
            <a:r>
              <a:rPr lang="hi-IN" sz="1800" dirty="0" err="1"/>
              <a:t>वो</a:t>
            </a:r>
            <a:r>
              <a:rPr lang="hi-IN" sz="1800" dirty="0"/>
              <a:t> भी आदमी</a:t>
            </a:r>
          </a:p>
          <a:p>
            <a:pPr marL="0" indent="0">
              <a:lnSpc>
                <a:spcPts val="2800"/>
              </a:lnSpc>
              <a:spcBef>
                <a:spcPts val="0"/>
              </a:spcBef>
              <a:buNone/>
            </a:pPr>
            <a:r>
              <a:rPr lang="hi-IN" sz="1800" dirty="0"/>
              <a:t>नेमत जो खा रहा है सो है </a:t>
            </a:r>
            <a:r>
              <a:rPr lang="hi-IN" sz="1800" dirty="0" err="1"/>
              <a:t>वो</a:t>
            </a:r>
            <a:r>
              <a:rPr lang="hi-IN" sz="1800" dirty="0"/>
              <a:t> भी आदमी</a:t>
            </a:r>
          </a:p>
          <a:p>
            <a:pPr marL="0" indent="0">
              <a:lnSpc>
                <a:spcPts val="2800"/>
              </a:lnSpc>
              <a:spcBef>
                <a:spcPts val="0"/>
              </a:spcBef>
              <a:buNone/>
            </a:pPr>
            <a:r>
              <a:rPr lang="hi-IN" sz="1800" dirty="0"/>
              <a:t>टुकड़े चबा रहा है सो है </a:t>
            </a:r>
            <a:r>
              <a:rPr lang="hi-IN" sz="1800" dirty="0" err="1"/>
              <a:t>वो</a:t>
            </a:r>
            <a:r>
              <a:rPr lang="hi-IN" sz="1800" dirty="0"/>
              <a:t> भी आदमी</a:t>
            </a:r>
            <a:endParaRPr lang="fr-FR" sz="1800" dirty="0"/>
          </a:p>
          <a:p>
            <a:pPr marL="0" indent="0">
              <a:lnSpc>
                <a:spcPts val="2800"/>
              </a:lnSpc>
              <a:spcBef>
                <a:spcPts val="0"/>
              </a:spcBef>
              <a:buNone/>
            </a:pPr>
            <a:endParaRPr lang="fr-FR" sz="1800" dirty="0"/>
          </a:p>
          <a:p>
            <a:pPr marL="0" indent="0">
              <a:lnSpc>
                <a:spcPts val="2800"/>
              </a:lnSpc>
              <a:spcBef>
                <a:spcPts val="0"/>
              </a:spcBef>
              <a:buNone/>
            </a:pPr>
            <a:r>
              <a:rPr lang="hi-IN" sz="1800" dirty="0"/>
              <a:t>मरने में आदमी ही </a:t>
            </a:r>
            <a:r>
              <a:rPr lang="hi-IN" sz="1800" dirty="0" err="1"/>
              <a:t>कफ़न</a:t>
            </a:r>
            <a:r>
              <a:rPr lang="hi-IN" sz="1800" dirty="0"/>
              <a:t> करते हैं </a:t>
            </a:r>
            <a:r>
              <a:rPr lang="hi-IN" sz="1800" dirty="0" err="1"/>
              <a:t>तयार</a:t>
            </a:r>
            <a:endParaRPr lang="hi-IN" sz="1800" dirty="0"/>
          </a:p>
          <a:p>
            <a:pPr marL="0" indent="0">
              <a:lnSpc>
                <a:spcPts val="2800"/>
              </a:lnSpc>
              <a:spcBef>
                <a:spcPts val="0"/>
              </a:spcBef>
              <a:buNone/>
            </a:pPr>
            <a:r>
              <a:rPr lang="hi-IN" sz="1800" dirty="0"/>
              <a:t>नहला-धुला उठाते हैं </a:t>
            </a:r>
            <a:r>
              <a:rPr lang="hi-IN" sz="1800" dirty="0" err="1"/>
              <a:t>काँधे</a:t>
            </a:r>
            <a:r>
              <a:rPr lang="hi-IN" sz="1800" dirty="0"/>
              <a:t> </a:t>
            </a:r>
            <a:r>
              <a:rPr lang="hi-IN" sz="1800" dirty="0" err="1"/>
              <a:t>पे</a:t>
            </a:r>
            <a:r>
              <a:rPr lang="hi-IN" sz="1800" dirty="0"/>
              <a:t> कर सवार</a:t>
            </a:r>
          </a:p>
          <a:p>
            <a:pPr marL="0" indent="0">
              <a:lnSpc>
                <a:spcPts val="2800"/>
              </a:lnSpc>
              <a:spcBef>
                <a:spcPts val="0"/>
              </a:spcBef>
              <a:buNone/>
            </a:pPr>
            <a:r>
              <a:rPr lang="hi-IN" sz="1800" dirty="0" err="1"/>
              <a:t>कलमा</a:t>
            </a:r>
            <a:r>
              <a:rPr lang="hi-IN" sz="1800" dirty="0"/>
              <a:t> भी पढ़ते जाते हैं रोते हैं ज़ार-ज़ार</a:t>
            </a:r>
          </a:p>
          <a:p>
            <a:pPr marL="0" indent="0">
              <a:lnSpc>
                <a:spcPts val="2800"/>
              </a:lnSpc>
              <a:spcBef>
                <a:spcPts val="0"/>
              </a:spcBef>
              <a:buNone/>
            </a:pPr>
            <a:r>
              <a:rPr lang="hi-IN" sz="1800" dirty="0"/>
              <a:t>सब आदमी ही करते हैं मुर्दे के कारोबार</a:t>
            </a:r>
          </a:p>
          <a:p>
            <a:pPr marL="0" indent="0">
              <a:lnSpc>
                <a:spcPts val="2800"/>
              </a:lnSpc>
              <a:spcBef>
                <a:spcPts val="0"/>
              </a:spcBef>
              <a:buNone/>
            </a:pPr>
            <a:r>
              <a:rPr lang="hi-IN" sz="1800" dirty="0"/>
              <a:t>और </a:t>
            </a:r>
            <a:r>
              <a:rPr lang="hi-IN" sz="1800" dirty="0" err="1"/>
              <a:t>वो</a:t>
            </a:r>
            <a:r>
              <a:rPr lang="hi-IN" sz="1800" dirty="0"/>
              <a:t> जो मर गया है सो है </a:t>
            </a:r>
            <a:r>
              <a:rPr lang="hi-IN" sz="1800" dirty="0" err="1"/>
              <a:t>वो</a:t>
            </a:r>
            <a:r>
              <a:rPr lang="hi-IN" sz="1800" dirty="0"/>
              <a:t> भी आदमी</a:t>
            </a:r>
          </a:p>
          <a:p>
            <a:pPr marL="0" indent="0">
              <a:lnSpc>
                <a:spcPts val="2800"/>
              </a:lnSpc>
              <a:spcBef>
                <a:spcPts val="0"/>
              </a:spcBef>
              <a:buNone/>
            </a:pPr>
            <a:r>
              <a:rPr lang="hi-IN" sz="1800" dirty="0" err="1"/>
              <a:t>अशराफ़</a:t>
            </a:r>
            <a:r>
              <a:rPr lang="hi-IN" sz="1800" dirty="0"/>
              <a:t> और कमीने से ले शाह-</a:t>
            </a:r>
            <a:r>
              <a:rPr lang="hi-IN" sz="1800" dirty="0" err="1"/>
              <a:t>ता</a:t>
            </a:r>
            <a:r>
              <a:rPr lang="hi-IN" sz="1800" dirty="0"/>
              <a:t>-वज़ीर</a:t>
            </a:r>
          </a:p>
          <a:p>
            <a:pPr marL="0" indent="0">
              <a:lnSpc>
                <a:spcPts val="2800"/>
              </a:lnSpc>
              <a:spcBef>
                <a:spcPts val="0"/>
              </a:spcBef>
              <a:buNone/>
            </a:pPr>
            <a:r>
              <a:rPr lang="hi-IN" sz="1800" dirty="0"/>
              <a:t>ये आदमी ही करते हैं सब कार-ए-दिल-</a:t>
            </a:r>
            <a:r>
              <a:rPr lang="hi-IN" sz="1800" dirty="0" err="1"/>
              <a:t>पज़ीर</a:t>
            </a:r>
            <a:endParaRPr lang="hi-IN" sz="1800" dirty="0"/>
          </a:p>
          <a:p>
            <a:pPr marL="0" indent="0">
              <a:lnSpc>
                <a:spcPts val="2800"/>
              </a:lnSpc>
              <a:spcBef>
                <a:spcPts val="0"/>
              </a:spcBef>
              <a:buNone/>
            </a:pPr>
            <a:r>
              <a:rPr lang="hi-IN" sz="1800" dirty="0" err="1"/>
              <a:t>याँ</a:t>
            </a:r>
            <a:r>
              <a:rPr lang="hi-IN" sz="1800" dirty="0"/>
              <a:t> आदमी मुरीद है और आदमी ही पीर</a:t>
            </a:r>
          </a:p>
          <a:p>
            <a:pPr marL="0" indent="0">
              <a:lnSpc>
                <a:spcPts val="2800"/>
              </a:lnSpc>
              <a:spcBef>
                <a:spcPts val="0"/>
              </a:spcBef>
              <a:buNone/>
            </a:pPr>
            <a:r>
              <a:rPr lang="hi-IN" sz="1800" dirty="0"/>
              <a:t>अच्छा भी आदमी ही </a:t>
            </a:r>
            <a:r>
              <a:rPr lang="hi-IN" sz="1800" dirty="0" err="1"/>
              <a:t>कहाता</a:t>
            </a:r>
            <a:r>
              <a:rPr lang="hi-IN" sz="1800" dirty="0"/>
              <a:t> है </a:t>
            </a:r>
            <a:r>
              <a:rPr lang="hi-IN" sz="1800"/>
              <a:t>ऐ ‘नज़ीर’</a:t>
            </a:r>
            <a:endParaRPr lang="hi-IN" sz="1800" dirty="0"/>
          </a:p>
          <a:p>
            <a:pPr marL="0" indent="0">
              <a:lnSpc>
                <a:spcPts val="2800"/>
              </a:lnSpc>
              <a:spcBef>
                <a:spcPts val="0"/>
              </a:spcBef>
              <a:buNone/>
            </a:pPr>
            <a:r>
              <a:rPr lang="hi-IN" sz="1800" dirty="0"/>
              <a:t>और सब में जो बुरा है सो है </a:t>
            </a:r>
            <a:r>
              <a:rPr lang="hi-IN" sz="1800" dirty="0" err="1"/>
              <a:t>वो</a:t>
            </a:r>
            <a:r>
              <a:rPr lang="hi-IN" sz="1800" dirty="0"/>
              <a:t> भी आदमी</a:t>
            </a:r>
          </a:p>
        </p:txBody>
      </p:sp>
      <p:sp>
        <p:nvSpPr>
          <p:cNvPr id="2" name="Espace réservé du contenu 1">
            <a:extLst>
              <a:ext uri="{FF2B5EF4-FFF2-40B4-BE49-F238E27FC236}">
                <a16:creationId xmlns:a16="http://schemas.microsoft.com/office/drawing/2014/main" id="{4446D138-295D-4647-8DAD-E5A64E2C00AB}"/>
              </a:ext>
            </a:extLst>
          </p:cNvPr>
          <p:cNvSpPr>
            <a:spLocks noGrp="1"/>
          </p:cNvSpPr>
          <p:nvPr>
            <p:ph sz="half" idx="2"/>
          </p:nvPr>
        </p:nvSpPr>
        <p:spPr>
          <a:xfrm>
            <a:off x="4644000" y="5220000"/>
            <a:ext cx="3960000" cy="5775800"/>
          </a:xfrm>
        </p:spPr>
        <p:txBody>
          <a:bodyPr rIns="180000">
            <a:noAutofit/>
          </a:bodyPr>
          <a:lstStyle/>
          <a:p>
            <a:pPr marL="0" lvl="0" indent="0" algn="r">
              <a:lnSpc>
                <a:spcPts val="2800"/>
              </a:lnSpc>
              <a:spcBef>
                <a:spcPts val="0"/>
              </a:spcBef>
              <a:buNone/>
            </a:pPr>
            <a:r>
              <a:rPr lang="ar-AE" sz="1800" dirty="0" err="1">
                <a:cs typeface="Adobe Arabic" panose="02040503050201020203" pitchFamily="18" charset="-78"/>
              </a:rPr>
              <a:t>دنیا</a:t>
            </a:r>
            <a:r>
              <a:rPr lang="ar-AE" sz="1800" dirty="0">
                <a:cs typeface="Adobe Arabic" panose="02040503050201020203" pitchFamily="18" charset="-78"/>
              </a:rPr>
              <a:t> </a:t>
            </a:r>
            <a:r>
              <a:rPr lang="ar-AE" sz="1800" dirty="0" err="1">
                <a:cs typeface="Adobe Arabic" panose="02040503050201020203" pitchFamily="18" charset="-78"/>
              </a:rPr>
              <a:t>میں</a:t>
            </a:r>
            <a:r>
              <a:rPr lang="ar-AE" sz="1800" dirty="0">
                <a:cs typeface="Adobe Arabic" panose="02040503050201020203" pitchFamily="18" charset="-78"/>
              </a:rPr>
              <a:t> </a:t>
            </a:r>
            <a:r>
              <a:rPr lang="ar-AE" sz="1800" dirty="0" err="1">
                <a:cs typeface="Adobe Arabic" panose="02040503050201020203" pitchFamily="18" charset="-78"/>
              </a:rPr>
              <a:t>پادشہ</a:t>
            </a:r>
            <a:r>
              <a:rPr lang="ar-AE" sz="1800" dirty="0">
                <a:cs typeface="Adobe Arabic" panose="02040503050201020203" pitchFamily="18" charset="-78"/>
              </a:rPr>
              <a:t> </a:t>
            </a:r>
            <a:r>
              <a:rPr lang="ar-AE" sz="1800" dirty="0" err="1">
                <a:cs typeface="Adobe Arabic" panose="02040503050201020203" pitchFamily="18" charset="-78"/>
              </a:rPr>
              <a:t>ہے</a:t>
            </a:r>
            <a:r>
              <a:rPr lang="ar-AE" sz="1800" dirty="0">
                <a:cs typeface="Adobe Arabic" panose="02040503050201020203" pitchFamily="18" charset="-78"/>
              </a:rPr>
              <a:t> سو </a:t>
            </a:r>
            <a:r>
              <a:rPr lang="ar-AE" sz="1800" dirty="0" err="1">
                <a:cs typeface="Adobe Arabic" panose="02040503050201020203" pitchFamily="18" charset="-78"/>
              </a:rPr>
              <a:t>ہے</a:t>
            </a:r>
            <a:r>
              <a:rPr lang="ar-AE" sz="1800" dirty="0">
                <a:cs typeface="Adobe Arabic" panose="02040503050201020203" pitchFamily="18" charset="-78"/>
              </a:rPr>
              <a:t> </a:t>
            </a:r>
            <a:r>
              <a:rPr lang="ar-AE" sz="1800" dirty="0" err="1">
                <a:cs typeface="Adobe Arabic" panose="02040503050201020203" pitchFamily="18" charset="-78"/>
              </a:rPr>
              <a:t>وہ</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آدمی</a:t>
            </a:r>
            <a:endParaRPr lang="ar-AE" sz="1800" dirty="0">
              <a:cs typeface="Adobe Arabic" panose="02040503050201020203" pitchFamily="18" charset="-78"/>
            </a:endParaRPr>
          </a:p>
          <a:p>
            <a:pPr marL="0" lvl="0" indent="0" algn="r">
              <a:lnSpc>
                <a:spcPts val="2800"/>
              </a:lnSpc>
              <a:spcBef>
                <a:spcPts val="0"/>
              </a:spcBef>
              <a:buNone/>
            </a:pPr>
            <a:r>
              <a:rPr lang="ar-AE" sz="1800" dirty="0">
                <a:cs typeface="Adobe Arabic" panose="02040503050201020203" pitchFamily="18" charset="-78"/>
              </a:rPr>
              <a:t>اور مفلس و </a:t>
            </a:r>
            <a:r>
              <a:rPr lang="ar-AE" sz="1800" dirty="0" err="1">
                <a:cs typeface="Adobe Arabic" panose="02040503050201020203" pitchFamily="18" charset="-78"/>
              </a:rPr>
              <a:t>گدا</a:t>
            </a:r>
            <a:r>
              <a:rPr lang="ar-AE" sz="1800" dirty="0">
                <a:cs typeface="Adobe Arabic" panose="02040503050201020203" pitchFamily="18" charset="-78"/>
              </a:rPr>
              <a:t> </a:t>
            </a:r>
            <a:r>
              <a:rPr lang="ar-AE" sz="1800" dirty="0" err="1">
                <a:cs typeface="Adobe Arabic" panose="02040503050201020203" pitchFamily="18" charset="-78"/>
              </a:rPr>
              <a:t>ہے</a:t>
            </a:r>
            <a:r>
              <a:rPr lang="ar-AE" sz="1800" dirty="0">
                <a:cs typeface="Adobe Arabic" panose="02040503050201020203" pitchFamily="18" charset="-78"/>
              </a:rPr>
              <a:t> سو </a:t>
            </a:r>
            <a:r>
              <a:rPr lang="ar-AE" sz="1800" dirty="0" err="1">
                <a:cs typeface="Adobe Arabic" panose="02040503050201020203" pitchFamily="18" charset="-78"/>
              </a:rPr>
              <a:t>ہے</a:t>
            </a:r>
            <a:r>
              <a:rPr lang="ar-AE" sz="1800" dirty="0">
                <a:cs typeface="Adobe Arabic" panose="02040503050201020203" pitchFamily="18" charset="-78"/>
              </a:rPr>
              <a:t> </a:t>
            </a:r>
            <a:r>
              <a:rPr lang="ar-AE" sz="1800" dirty="0" err="1">
                <a:cs typeface="Adobe Arabic" panose="02040503050201020203" pitchFamily="18" charset="-78"/>
              </a:rPr>
              <a:t>وہ</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آدمی</a:t>
            </a:r>
            <a:endParaRPr lang="ar-AE" sz="1800" dirty="0">
              <a:cs typeface="Adobe Arabic" panose="02040503050201020203" pitchFamily="18" charset="-78"/>
            </a:endParaRPr>
          </a:p>
          <a:p>
            <a:pPr marL="0" lvl="0" indent="0" algn="r">
              <a:lnSpc>
                <a:spcPts val="2800"/>
              </a:lnSpc>
              <a:spcBef>
                <a:spcPts val="0"/>
              </a:spcBef>
              <a:buNone/>
            </a:pPr>
            <a:r>
              <a:rPr lang="ar-AE" sz="1800" dirty="0" err="1">
                <a:cs typeface="Adobe Arabic" panose="02040503050201020203" pitchFamily="18" charset="-78"/>
              </a:rPr>
              <a:t>زردار</a:t>
            </a:r>
            <a:r>
              <a:rPr lang="ar-AE" sz="1800" dirty="0">
                <a:cs typeface="Adobe Arabic" panose="02040503050201020203" pitchFamily="18" charset="-78"/>
              </a:rPr>
              <a:t> </a:t>
            </a:r>
            <a:r>
              <a:rPr lang="ar-AE" sz="1800" dirty="0" err="1">
                <a:cs typeface="Adobe Arabic" panose="02040503050201020203" pitchFamily="18" charset="-78"/>
              </a:rPr>
              <a:t>بے</a:t>
            </a:r>
            <a:r>
              <a:rPr lang="ar-AE" sz="1800" dirty="0">
                <a:cs typeface="Adobe Arabic" panose="02040503050201020203" pitchFamily="18" charset="-78"/>
              </a:rPr>
              <a:t> </a:t>
            </a:r>
            <a:r>
              <a:rPr lang="ar-AE" sz="1800" dirty="0" err="1">
                <a:cs typeface="Adobe Arabic" panose="02040503050201020203" pitchFamily="18" charset="-78"/>
              </a:rPr>
              <a:t>نوا</a:t>
            </a:r>
            <a:r>
              <a:rPr lang="ar-AE" sz="1800" dirty="0">
                <a:cs typeface="Adobe Arabic" panose="02040503050201020203" pitchFamily="18" charset="-78"/>
              </a:rPr>
              <a:t> </a:t>
            </a:r>
            <a:r>
              <a:rPr lang="ar-AE" sz="1800" dirty="0" err="1">
                <a:cs typeface="Adobe Arabic" panose="02040503050201020203" pitchFamily="18" charset="-78"/>
              </a:rPr>
              <a:t>ہے</a:t>
            </a:r>
            <a:r>
              <a:rPr lang="ar-AE" sz="1800" dirty="0">
                <a:cs typeface="Adobe Arabic" panose="02040503050201020203" pitchFamily="18" charset="-78"/>
              </a:rPr>
              <a:t> سو </a:t>
            </a:r>
            <a:r>
              <a:rPr lang="ar-AE" sz="1800" dirty="0" err="1">
                <a:cs typeface="Adobe Arabic" panose="02040503050201020203" pitchFamily="18" charset="-78"/>
              </a:rPr>
              <a:t>ہے</a:t>
            </a:r>
            <a:r>
              <a:rPr lang="ar-AE" sz="1800" dirty="0">
                <a:cs typeface="Adobe Arabic" panose="02040503050201020203" pitchFamily="18" charset="-78"/>
              </a:rPr>
              <a:t> </a:t>
            </a:r>
            <a:r>
              <a:rPr lang="ar-AE" sz="1800" dirty="0" err="1">
                <a:cs typeface="Adobe Arabic" panose="02040503050201020203" pitchFamily="18" charset="-78"/>
              </a:rPr>
              <a:t>وہ</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آدمی</a:t>
            </a:r>
            <a:endParaRPr lang="ar-AE" sz="1800" dirty="0">
              <a:cs typeface="Adobe Arabic" panose="02040503050201020203" pitchFamily="18" charset="-78"/>
            </a:endParaRPr>
          </a:p>
          <a:p>
            <a:pPr marL="0" lvl="0" indent="0" algn="r">
              <a:lnSpc>
                <a:spcPts val="2800"/>
              </a:lnSpc>
              <a:spcBef>
                <a:spcPts val="0"/>
              </a:spcBef>
              <a:buNone/>
            </a:pPr>
            <a:r>
              <a:rPr lang="ar-AE" sz="1800" dirty="0">
                <a:cs typeface="Adobe Arabic" panose="02040503050201020203" pitchFamily="18" charset="-78"/>
              </a:rPr>
              <a:t>نعمت جو </a:t>
            </a:r>
            <a:r>
              <a:rPr lang="ar-AE" sz="1800" dirty="0" err="1">
                <a:cs typeface="Adobe Arabic" panose="02040503050201020203" pitchFamily="18" charset="-78"/>
              </a:rPr>
              <a:t>کھا</a:t>
            </a:r>
            <a:r>
              <a:rPr lang="ar-AE" sz="1800" dirty="0">
                <a:cs typeface="Adobe Arabic" panose="02040503050201020203" pitchFamily="18" charset="-78"/>
              </a:rPr>
              <a:t> </a:t>
            </a:r>
            <a:r>
              <a:rPr lang="ar-AE" sz="1800" dirty="0" err="1">
                <a:cs typeface="Adobe Arabic" panose="02040503050201020203" pitchFamily="18" charset="-78"/>
              </a:rPr>
              <a:t>رہا</a:t>
            </a:r>
            <a:r>
              <a:rPr lang="ar-AE" sz="1800" dirty="0">
                <a:cs typeface="Adobe Arabic" panose="02040503050201020203" pitchFamily="18" charset="-78"/>
              </a:rPr>
              <a:t> </a:t>
            </a:r>
            <a:r>
              <a:rPr lang="ar-AE" sz="1800" dirty="0" err="1">
                <a:cs typeface="Adobe Arabic" panose="02040503050201020203" pitchFamily="18" charset="-78"/>
              </a:rPr>
              <a:t>ہے</a:t>
            </a:r>
            <a:r>
              <a:rPr lang="ar-AE" sz="1800" dirty="0">
                <a:cs typeface="Adobe Arabic" panose="02040503050201020203" pitchFamily="18" charset="-78"/>
              </a:rPr>
              <a:t> سو </a:t>
            </a:r>
            <a:r>
              <a:rPr lang="ar-AE" sz="1800" dirty="0" err="1">
                <a:cs typeface="Adobe Arabic" panose="02040503050201020203" pitchFamily="18" charset="-78"/>
              </a:rPr>
              <a:t>ہے</a:t>
            </a:r>
            <a:r>
              <a:rPr lang="ar-AE" sz="1800" dirty="0">
                <a:cs typeface="Adobe Arabic" panose="02040503050201020203" pitchFamily="18" charset="-78"/>
              </a:rPr>
              <a:t> </a:t>
            </a:r>
            <a:r>
              <a:rPr lang="ar-AE" sz="1800" dirty="0" err="1">
                <a:cs typeface="Adobe Arabic" panose="02040503050201020203" pitchFamily="18" charset="-78"/>
              </a:rPr>
              <a:t>وہ</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آدمی</a:t>
            </a:r>
            <a:endParaRPr lang="ar-AE" sz="1800" dirty="0">
              <a:cs typeface="Adobe Arabic" panose="02040503050201020203" pitchFamily="18" charset="-78"/>
            </a:endParaRPr>
          </a:p>
          <a:p>
            <a:pPr marL="0" lvl="0" indent="0" algn="r">
              <a:lnSpc>
                <a:spcPts val="2800"/>
              </a:lnSpc>
              <a:spcBef>
                <a:spcPts val="0"/>
              </a:spcBef>
              <a:buNone/>
            </a:pPr>
            <a:r>
              <a:rPr lang="ar-AE" sz="1800" dirty="0" err="1">
                <a:cs typeface="Adobe Arabic" panose="02040503050201020203" pitchFamily="18" charset="-78"/>
              </a:rPr>
              <a:t>ٹکڑے</a:t>
            </a:r>
            <a:r>
              <a:rPr lang="ar-AE" sz="1800" dirty="0">
                <a:cs typeface="Adobe Arabic" panose="02040503050201020203" pitchFamily="18" charset="-78"/>
              </a:rPr>
              <a:t> </a:t>
            </a:r>
            <a:r>
              <a:rPr lang="ar-AE" sz="1800" dirty="0" err="1">
                <a:cs typeface="Adobe Arabic" panose="02040503050201020203" pitchFamily="18" charset="-78"/>
              </a:rPr>
              <a:t>چبا</a:t>
            </a:r>
            <a:r>
              <a:rPr lang="ar-AE" sz="1800" dirty="0">
                <a:cs typeface="Adobe Arabic" panose="02040503050201020203" pitchFamily="18" charset="-78"/>
              </a:rPr>
              <a:t> </a:t>
            </a:r>
            <a:r>
              <a:rPr lang="ar-AE" sz="1800" dirty="0" err="1">
                <a:cs typeface="Adobe Arabic" panose="02040503050201020203" pitchFamily="18" charset="-78"/>
              </a:rPr>
              <a:t>رہا</a:t>
            </a:r>
            <a:r>
              <a:rPr lang="ar-AE" sz="1800" dirty="0">
                <a:cs typeface="Adobe Arabic" panose="02040503050201020203" pitchFamily="18" charset="-78"/>
              </a:rPr>
              <a:t> </a:t>
            </a:r>
            <a:r>
              <a:rPr lang="ar-AE" sz="1800" dirty="0" err="1">
                <a:cs typeface="Adobe Arabic" panose="02040503050201020203" pitchFamily="18" charset="-78"/>
              </a:rPr>
              <a:t>ہے</a:t>
            </a:r>
            <a:r>
              <a:rPr lang="ar-AE" sz="1800" dirty="0">
                <a:cs typeface="Adobe Arabic" panose="02040503050201020203" pitchFamily="18" charset="-78"/>
              </a:rPr>
              <a:t> سو </a:t>
            </a:r>
            <a:r>
              <a:rPr lang="ar-AE" sz="1800" dirty="0" err="1">
                <a:cs typeface="Adobe Arabic" panose="02040503050201020203" pitchFamily="18" charset="-78"/>
              </a:rPr>
              <a:t>ہے</a:t>
            </a:r>
            <a:r>
              <a:rPr lang="ar-AE" sz="1800" dirty="0">
                <a:cs typeface="Adobe Arabic" panose="02040503050201020203" pitchFamily="18" charset="-78"/>
              </a:rPr>
              <a:t> </a:t>
            </a:r>
            <a:r>
              <a:rPr lang="ar-AE" sz="1800" dirty="0" err="1">
                <a:cs typeface="Adobe Arabic" panose="02040503050201020203" pitchFamily="18" charset="-78"/>
              </a:rPr>
              <a:t>وہ</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آدمی</a:t>
            </a:r>
            <a:endParaRPr lang="fr-FR" sz="1800" dirty="0">
              <a:cs typeface="Adobe Arabic" panose="02040503050201020203" pitchFamily="18" charset="-78"/>
            </a:endParaRPr>
          </a:p>
          <a:p>
            <a:pPr marL="0" lvl="0" indent="0" algn="r">
              <a:lnSpc>
                <a:spcPts val="2800"/>
              </a:lnSpc>
              <a:spcBef>
                <a:spcPts val="0"/>
              </a:spcBef>
              <a:buNone/>
            </a:pPr>
            <a:endParaRPr lang="fr-FR" sz="1800" dirty="0">
              <a:cs typeface="Adobe Arabic" panose="02040503050201020203" pitchFamily="18" charset="-78"/>
            </a:endParaRPr>
          </a:p>
          <a:p>
            <a:pPr marL="0" indent="0" algn="r">
              <a:lnSpc>
                <a:spcPts val="2800"/>
              </a:lnSpc>
              <a:spcBef>
                <a:spcPts val="0"/>
              </a:spcBef>
              <a:buNone/>
            </a:pPr>
            <a:r>
              <a:rPr lang="ar-AE" sz="1800" dirty="0" err="1">
                <a:cs typeface="Adobe Arabic" panose="02040503050201020203" pitchFamily="18" charset="-78"/>
              </a:rPr>
              <a:t>مرنے</a:t>
            </a:r>
            <a:r>
              <a:rPr lang="ar-AE" sz="1800" dirty="0">
                <a:cs typeface="Adobe Arabic" panose="02040503050201020203" pitchFamily="18" charset="-78"/>
              </a:rPr>
              <a:t> </a:t>
            </a:r>
            <a:r>
              <a:rPr lang="ar-AE" sz="1800" dirty="0" err="1">
                <a:cs typeface="Adobe Arabic" panose="02040503050201020203" pitchFamily="18" charset="-78"/>
              </a:rPr>
              <a:t>میں</a:t>
            </a:r>
            <a:r>
              <a:rPr lang="ar-AE" sz="1800" dirty="0">
                <a:cs typeface="Adobe Arabic" panose="02040503050201020203" pitchFamily="18" charset="-78"/>
              </a:rPr>
              <a:t> </a:t>
            </a:r>
            <a:r>
              <a:rPr lang="ar-AE" sz="1800" dirty="0" err="1">
                <a:cs typeface="Adobe Arabic" panose="02040503050201020203" pitchFamily="18" charset="-78"/>
              </a:rPr>
              <a:t>آدمی</a:t>
            </a:r>
            <a:r>
              <a:rPr lang="ar-AE" sz="1800" dirty="0">
                <a:cs typeface="Adobe Arabic" panose="02040503050201020203" pitchFamily="18" charset="-78"/>
              </a:rPr>
              <a:t> </a:t>
            </a:r>
            <a:r>
              <a:rPr lang="ar-AE" sz="1800" dirty="0" err="1">
                <a:cs typeface="Adobe Arabic" panose="02040503050201020203" pitchFamily="18" charset="-78"/>
              </a:rPr>
              <a:t>ہی</a:t>
            </a:r>
            <a:r>
              <a:rPr lang="ar-AE" sz="1800" dirty="0">
                <a:cs typeface="Adobe Arabic" panose="02040503050201020203" pitchFamily="18" charset="-78"/>
              </a:rPr>
              <a:t> </a:t>
            </a:r>
            <a:r>
              <a:rPr lang="ar-AE" sz="1800" dirty="0" err="1">
                <a:cs typeface="Adobe Arabic" panose="02040503050201020203" pitchFamily="18" charset="-78"/>
              </a:rPr>
              <a:t>کفن</a:t>
            </a:r>
            <a:r>
              <a:rPr lang="ar-AE" sz="1800" dirty="0">
                <a:cs typeface="Adobe Arabic" panose="02040503050201020203" pitchFamily="18" charset="-78"/>
              </a:rPr>
              <a:t> </a:t>
            </a:r>
            <a:r>
              <a:rPr lang="ar-AE" sz="1800" dirty="0" err="1">
                <a:cs typeface="Adobe Arabic" panose="02040503050201020203" pitchFamily="18" charset="-78"/>
              </a:rPr>
              <a:t>کرتے</a:t>
            </a:r>
            <a:r>
              <a:rPr lang="ar-AE" sz="1800" dirty="0">
                <a:cs typeface="Adobe Arabic" panose="02040503050201020203" pitchFamily="18" charset="-78"/>
              </a:rPr>
              <a:t> </a:t>
            </a:r>
            <a:r>
              <a:rPr lang="ar-AE" sz="1800" dirty="0" err="1">
                <a:cs typeface="Adobe Arabic" panose="02040503050201020203" pitchFamily="18" charset="-78"/>
              </a:rPr>
              <a:t>ہیں</a:t>
            </a:r>
            <a:r>
              <a:rPr lang="ar-AE" sz="1800" dirty="0">
                <a:cs typeface="Adobe Arabic" panose="02040503050201020203" pitchFamily="18" charset="-78"/>
              </a:rPr>
              <a:t> </a:t>
            </a:r>
            <a:r>
              <a:rPr lang="ar-AE" sz="1800" dirty="0" err="1">
                <a:cs typeface="Adobe Arabic" panose="02040503050201020203" pitchFamily="18" charset="-78"/>
              </a:rPr>
              <a:t>تیار</a:t>
            </a:r>
            <a:endParaRPr lang="ar-AE" sz="1800" dirty="0">
              <a:cs typeface="Adobe Arabic" panose="02040503050201020203" pitchFamily="18" charset="-78"/>
            </a:endParaRPr>
          </a:p>
          <a:p>
            <a:pPr marL="0" indent="0" algn="r">
              <a:lnSpc>
                <a:spcPts val="2800"/>
              </a:lnSpc>
              <a:spcBef>
                <a:spcPts val="0"/>
              </a:spcBef>
              <a:buNone/>
            </a:pPr>
            <a:r>
              <a:rPr lang="ar-AE" sz="1800" dirty="0" err="1">
                <a:cs typeface="Adobe Arabic" panose="02040503050201020203" pitchFamily="18" charset="-78"/>
              </a:rPr>
              <a:t>نہلا</a:t>
            </a:r>
            <a:r>
              <a:rPr lang="ar-AE" sz="1800" dirty="0">
                <a:cs typeface="Adobe Arabic" panose="02040503050201020203" pitchFamily="18" charset="-78"/>
              </a:rPr>
              <a:t> </a:t>
            </a:r>
            <a:r>
              <a:rPr lang="ar-AE" sz="1800" dirty="0" err="1">
                <a:cs typeface="Adobe Arabic" panose="02040503050201020203" pitchFamily="18" charset="-78"/>
              </a:rPr>
              <a:t>دھلا</a:t>
            </a:r>
            <a:r>
              <a:rPr lang="ar-AE" sz="1800" dirty="0">
                <a:cs typeface="Adobe Arabic" panose="02040503050201020203" pitchFamily="18" charset="-78"/>
              </a:rPr>
              <a:t> </a:t>
            </a:r>
            <a:r>
              <a:rPr lang="ar-AE" sz="1800" dirty="0" err="1">
                <a:cs typeface="Adobe Arabic" panose="02040503050201020203" pitchFamily="18" charset="-78"/>
              </a:rPr>
              <a:t>اٹھاتے</a:t>
            </a:r>
            <a:r>
              <a:rPr lang="ar-AE" sz="1800" dirty="0">
                <a:cs typeface="Adobe Arabic" panose="02040503050201020203" pitchFamily="18" charset="-78"/>
              </a:rPr>
              <a:t> </a:t>
            </a:r>
            <a:r>
              <a:rPr lang="ar-AE" sz="1800" dirty="0" err="1">
                <a:cs typeface="Adobe Arabic" panose="02040503050201020203" pitchFamily="18" charset="-78"/>
              </a:rPr>
              <a:t>ہیں</a:t>
            </a:r>
            <a:r>
              <a:rPr lang="ar-AE" sz="1800" dirty="0">
                <a:cs typeface="Adobe Arabic" panose="02040503050201020203" pitchFamily="18" charset="-78"/>
              </a:rPr>
              <a:t> </a:t>
            </a:r>
            <a:r>
              <a:rPr lang="ar-AE" sz="1800" dirty="0" err="1">
                <a:cs typeface="Adobe Arabic" panose="02040503050201020203" pitchFamily="18" charset="-78"/>
              </a:rPr>
              <a:t>کاندھے</a:t>
            </a:r>
            <a:r>
              <a:rPr lang="ar-AE" sz="1800" dirty="0">
                <a:cs typeface="Adobe Arabic" panose="02040503050201020203" pitchFamily="18" charset="-78"/>
              </a:rPr>
              <a:t> </a:t>
            </a:r>
            <a:r>
              <a:rPr lang="ar-AE" sz="1800" dirty="0" err="1">
                <a:cs typeface="Adobe Arabic" panose="02040503050201020203" pitchFamily="18" charset="-78"/>
              </a:rPr>
              <a:t>پہ</a:t>
            </a:r>
            <a:r>
              <a:rPr lang="ar-AE" sz="1800" dirty="0">
                <a:cs typeface="Adobe Arabic" panose="02040503050201020203" pitchFamily="18" charset="-78"/>
              </a:rPr>
              <a:t> </a:t>
            </a:r>
            <a:r>
              <a:rPr lang="ar-AE" sz="1800" dirty="0" err="1">
                <a:cs typeface="Adobe Arabic" panose="02040503050201020203" pitchFamily="18" charset="-78"/>
              </a:rPr>
              <a:t>کر</a:t>
            </a:r>
            <a:r>
              <a:rPr lang="ar-AE" sz="1800" dirty="0">
                <a:cs typeface="Adobe Arabic" panose="02040503050201020203" pitchFamily="18" charset="-78"/>
              </a:rPr>
              <a:t> سوار</a:t>
            </a:r>
          </a:p>
          <a:p>
            <a:pPr marL="0" indent="0" algn="r">
              <a:lnSpc>
                <a:spcPts val="2800"/>
              </a:lnSpc>
              <a:spcBef>
                <a:spcPts val="0"/>
              </a:spcBef>
              <a:buNone/>
            </a:pPr>
            <a:r>
              <a:rPr lang="ar-AE" sz="1800" dirty="0" err="1">
                <a:cs typeface="Adobe Arabic" panose="02040503050201020203" pitchFamily="18" charset="-78"/>
              </a:rPr>
              <a:t>کلمہ</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پڑھتے</a:t>
            </a:r>
            <a:r>
              <a:rPr lang="ar-AE" sz="1800" dirty="0">
                <a:cs typeface="Adobe Arabic" panose="02040503050201020203" pitchFamily="18" charset="-78"/>
              </a:rPr>
              <a:t> </a:t>
            </a:r>
            <a:r>
              <a:rPr lang="ar-AE" sz="1800" dirty="0" err="1">
                <a:cs typeface="Adobe Arabic" panose="02040503050201020203" pitchFamily="18" charset="-78"/>
              </a:rPr>
              <a:t>جاتے</a:t>
            </a:r>
            <a:r>
              <a:rPr lang="ar-AE" sz="1800" dirty="0">
                <a:cs typeface="Adobe Arabic" panose="02040503050201020203" pitchFamily="18" charset="-78"/>
              </a:rPr>
              <a:t> </a:t>
            </a:r>
            <a:r>
              <a:rPr lang="ar-AE" sz="1800" dirty="0" err="1">
                <a:cs typeface="Adobe Arabic" panose="02040503050201020203" pitchFamily="18" charset="-78"/>
              </a:rPr>
              <a:t>ہیں</a:t>
            </a:r>
            <a:r>
              <a:rPr lang="ar-AE" sz="1800" dirty="0">
                <a:cs typeface="Adobe Arabic" panose="02040503050201020203" pitchFamily="18" charset="-78"/>
              </a:rPr>
              <a:t> </a:t>
            </a:r>
            <a:r>
              <a:rPr lang="ar-AE" sz="1800" dirty="0" err="1">
                <a:cs typeface="Adobe Arabic" panose="02040503050201020203" pitchFamily="18" charset="-78"/>
              </a:rPr>
              <a:t>روتے</a:t>
            </a:r>
            <a:r>
              <a:rPr lang="ar-AE" sz="1800" dirty="0">
                <a:cs typeface="Adobe Arabic" panose="02040503050201020203" pitchFamily="18" charset="-78"/>
              </a:rPr>
              <a:t> </a:t>
            </a:r>
            <a:r>
              <a:rPr lang="ar-AE" sz="1800" dirty="0" err="1">
                <a:cs typeface="Adobe Arabic" panose="02040503050201020203" pitchFamily="18" charset="-78"/>
              </a:rPr>
              <a:t>ہیں</a:t>
            </a:r>
            <a:r>
              <a:rPr lang="ar-AE" sz="1800" dirty="0">
                <a:cs typeface="Adobe Arabic" panose="02040503050201020203" pitchFamily="18" charset="-78"/>
              </a:rPr>
              <a:t> </a:t>
            </a:r>
            <a:r>
              <a:rPr lang="ar-AE" sz="1800" dirty="0" err="1">
                <a:cs typeface="Adobe Arabic" panose="02040503050201020203" pitchFamily="18" charset="-78"/>
              </a:rPr>
              <a:t>زارزار</a:t>
            </a:r>
            <a:endParaRPr lang="ar-AE" sz="1800" dirty="0">
              <a:cs typeface="Adobe Arabic" panose="02040503050201020203" pitchFamily="18" charset="-78"/>
            </a:endParaRPr>
          </a:p>
          <a:p>
            <a:pPr marL="0" indent="0" algn="r">
              <a:lnSpc>
                <a:spcPts val="2800"/>
              </a:lnSpc>
              <a:spcBef>
                <a:spcPts val="0"/>
              </a:spcBef>
              <a:buNone/>
            </a:pPr>
            <a:r>
              <a:rPr lang="ar-AE" sz="1800" dirty="0">
                <a:cs typeface="Adobe Arabic" panose="02040503050201020203" pitchFamily="18" charset="-78"/>
              </a:rPr>
              <a:t>سب </a:t>
            </a:r>
            <a:r>
              <a:rPr lang="ar-AE" sz="1800" dirty="0" err="1">
                <a:cs typeface="Adobe Arabic" panose="02040503050201020203" pitchFamily="18" charset="-78"/>
              </a:rPr>
              <a:t>آدمی</a:t>
            </a:r>
            <a:r>
              <a:rPr lang="ar-AE" sz="1800" dirty="0">
                <a:cs typeface="Adobe Arabic" panose="02040503050201020203" pitchFamily="18" charset="-78"/>
              </a:rPr>
              <a:t> </a:t>
            </a:r>
            <a:r>
              <a:rPr lang="ar-AE" sz="1800" dirty="0" err="1">
                <a:cs typeface="Adobe Arabic" panose="02040503050201020203" pitchFamily="18" charset="-78"/>
              </a:rPr>
              <a:t>ہی</a:t>
            </a:r>
            <a:r>
              <a:rPr lang="ar-AE" sz="1800" dirty="0">
                <a:cs typeface="Adobe Arabic" panose="02040503050201020203" pitchFamily="18" charset="-78"/>
              </a:rPr>
              <a:t> </a:t>
            </a:r>
            <a:r>
              <a:rPr lang="ar-AE" sz="1800" dirty="0" err="1">
                <a:cs typeface="Adobe Arabic" panose="02040503050201020203" pitchFamily="18" charset="-78"/>
              </a:rPr>
              <a:t>کرتے</a:t>
            </a:r>
            <a:r>
              <a:rPr lang="ar-AE" sz="1800" dirty="0">
                <a:cs typeface="Adobe Arabic" panose="02040503050201020203" pitchFamily="18" charset="-78"/>
              </a:rPr>
              <a:t> </a:t>
            </a:r>
            <a:r>
              <a:rPr lang="ar-AE" sz="1800" dirty="0" err="1">
                <a:cs typeface="Adobe Arabic" panose="02040503050201020203" pitchFamily="18" charset="-78"/>
              </a:rPr>
              <a:t>ہیں</a:t>
            </a:r>
            <a:r>
              <a:rPr lang="ar-AE" sz="1800" dirty="0">
                <a:cs typeface="Adobe Arabic" panose="02040503050201020203" pitchFamily="18" charset="-78"/>
              </a:rPr>
              <a:t> </a:t>
            </a:r>
            <a:r>
              <a:rPr lang="ar-AE" sz="1800" dirty="0" err="1">
                <a:cs typeface="Adobe Arabic" panose="02040503050201020203" pitchFamily="18" charset="-78"/>
              </a:rPr>
              <a:t>مردے</a:t>
            </a:r>
            <a:r>
              <a:rPr lang="ar-AE" sz="1800" dirty="0">
                <a:cs typeface="Adobe Arabic" panose="02040503050201020203" pitchFamily="18" charset="-78"/>
              </a:rPr>
              <a:t> </a:t>
            </a:r>
            <a:r>
              <a:rPr lang="ar-AE" sz="1800" dirty="0" err="1">
                <a:cs typeface="Adobe Arabic" panose="02040503050201020203" pitchFamily="18" charset="-78"/>
              </a:rPr>
              <a:t>کے</a:t>
            </a:r>
            <a:r>
              <a:rPr lang="ar-AE" sz="1800" dirty="0">
                <a:cs typeface="Adobe Arabic" panose="02040503050201020203" pitchFamily="18" charset="-78"/>
              </a:rPr>
              <a:t> </a:t>
            </a:r>
            <a:r>
              <a:rPr lang="ar-AE" sz="1800" dirty="0" err="1">
                <a:cs typeface="Adobe Arabic" panose="02040503050201020203" pitchFamily="18" charset="-78"/>
              </a:rPr>
              <a:t>کاروبار</a:t>
            </a:r>
            <a:endParaRPr lang="ar-AE" sz="1800" dirty="0">
              <a:cs typeface="Adobe Arabic" panose="02040503050201020203" pitchFamily="18" charset="-78"/>
            </a:endParaRPr>
          </a:p>
          <a:p>
            <a:pPr marL="0" indent="0" algn="r">
              <a:lnSpc>
                <a:spcPts val="2800"/>
              </a:lnSpc>
              <a:spcBef>
                <a:spcPts val="0"/>
              </a:spcBef>
              <a:buNone/>
            </a:pPr>
            <a:r>
              <a:rPr lang="ar-AE" sz="1800" dirty="0">
                <a:cs typeface="Adobe Arabic" panose="02040503050201020203" pitchFamily="18" charset="-78"/>
              </a:rPr>
              <a:t>اور </a:t>
            </a:r>
            <a:r>
              <a:rPr lang="ar-AE" sz="1800" dirty="0" err="1">
                <a:cs typeface="Adobe Arabic" panose="02040503050201020203" pitchFamily="18" charset="-78"/>
              </a:rPr>
              <a:t>وہ</a:t>
            </a:r>
            <a:r>
              <a:rPr lang="ar-AE" sz="1800" dirty="0">
                <a:cs typeface="Adobe Arabic" panose="02040503050201020203" pitchFamily="18" charset="-78"/>
              </a:rPr>
              <a:t> جو مر </a:t>
            </a:r>
            <a:r>
              <a:rPr lang="ar-AE" sz="1800" dirty="0" err="1">
                <a:cs typeface="Adobe Arabic" panose="02040503050201020203" pitchFamily="18" charset="-78"/>
              </a:rPr>
              <a:t>گیا</a:t>
            </a:r>
            <a:r>
              <a:rPr lang="ar-AE" sz="1800" dirty="0">
                <a:cs typeface="Adobe Arabic" panose="02040503050201020203" pitchFamily="18" charset="-78"/>
              </a:rPr>
              <a:t> </a:t>
            </a:r>
            <a:r>
              <a:rPr lang="ar-AE" sz="1800" dirty="0" err="1">
                <a:cs typeface="Adobe Arabic" panose="02040503050201020203" pitchFamily="18" charset="-78"/>
              </a:rPr>
              <a:t>ہے</a:t>
            </a:r>
            <a:r>
              <a:rPr lang="ar-AE" sz="1800" dirty="0">
                <a:cs typeface="Adobe Arabic" panose="02040503050201020203" pitchFamily="18" charset="-78"/>
              </a:rPr>
              <a:t> سو </a:t>
            </a:r>
            <a:r>
              <a:rPr lang="ar-AE" sz="1800" dirty="0" err="1">
                <a:cs typeface="Adobe Arabic" panose="02040503050201020203" pitchFamily="18" charset="-78"/>
              </a:rPr>
              <a:t>ہے</a:t>
            </a:r>
            <a:r>
              <a:rPr lang="ar-AE" sz="1800" dirty="0">
                <a:cs typeface="Adobe Arabic" panose="02040503050201020203" pitchFamily="18" charset="-78"/>
              </a:rPr>
              <a:t> </a:t>
            </a:r>
            <a:r>
              <a:rPr lang="ar-AE" sz="1800" dirty="0" err="1">
                <a:cs typeface="Adobe Arabic" panose="02040503050201020203" pitchFamily="18" charset="-78"/>
              </a:rPr>
              <a:t>وہ</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آدمی</a:t>
            </a:r>
            <a:endParaRPr lang="ar-AE" sz="1800" dirty="0">
              <a:cs typeface="Adobe Arabic" panose="02040503050201020203" pitchFamily="18" charset="-78"/>
            </a:endParaRPr>
          </a:p>
          <a:p>
            <a:pPr marL="0" indent="0" algn="r">
              <a:lnSpc>
                <a:spcPts val="2800"/>
              </a:lnSpc>
              <a:spcBef>
                <a:spcPts val="0"/>
              </a:spcBef>
              <a:buNone/>
            </a:pPr>
            <a:r>
              <a:rPr lang="ar-AE" sz="1800" dirty="0">
                <a:cs typeface="Adobe Arabic" panose="02040503050201020203" pitchFamily="18" charset="-78"/>
              </a:rPr>
              <a:t>اشراف اور </a:t>
            </a:r>
            <a:r>
              <a:rPr lang="ar-AE" sz="1800" dirty="0" err="1">
                <a:cs typeface="Adobe Arabic" panose="02040503050201020203" pitchFamily="18" charset="-78"/>
              </a:rPr>
              <a:t>کمینے</a:t>
            </a:r>
            <a:r>
              <a:rPr lang="ar-AE" sz="1800" dirty="0">
                <a:cs typeface="Adobe Arabic" panose="02040503050201020203" pitchFamily="18" charset="-78"/>
              </a:rPr>
              <a:t> </a:t>
            </a:r>
            <a:r>
              <a:rPr lang="ar-AE" sz="1800" dirty="0" err="1">
                <a:cs typeface="Adobe Arabic" panose="02040503050201020203" pitchFamily="18" charset="-78"/>
              </a:rPr>
              <a:t>سے</a:t>
            </a:r>
            <a:r>
              <a:rPr lang="ar-AE" sz="1800" dirty="0">
                <a:cs typeface="Adobe Arabic" panose="02040503050201020203" pitchFamily="18" charset="-78"/>
              </a:rPr>
              <a:t> </a:t>
            </a:r>
            <a:r>
              <a:rPr lang="ar-AE" sz="1800" dirty="0" err="1">
                <a:cs typeface="Adobe Arabic" panose="02040503050201020203" pitchFamily="18" charset="-78"/>
              </a:rPr>
              <a:t>لے</a:t>
            </a:r>
            <a:r>
              <a:rPr lang="ar-AE" sz="1800" dirty="0">
                <a:cs typeface="Adobe Arabic" panose="02040503050201020203" pitchFamily="18" charset="-78"/>
              </a:rPr>
              <a:t> </a:t>
            </a:r>
            <a:r>
              <a:rPr lang="ar-AE" sz="1800" dirty="0" err="1">
                <a:cs typeface="Adobe Arabic" panose="02040503050201020203" pitchFamily="18" charset="-78"/>
              </a:rPr>
              <a:t>شاہ</a:t>
            </a:r>
            <a:r>
              <a:rPr lang="ar-AE" sz="1800" dirty="0">
                <a:cs typeface="Adobe Arabic" panose="02040503050201020203" pitchFamily="18" charset="-78"/>
              </a:rPr>
              <a:t> تا </a:t>
            </a:r>
            <a:r>
              <a:rPr lang="ar-AE" sz="1800" dirty="0" err="1">
                <a:cs typeface="Adobe Arabic" panose="02040503050201020203" pitchFamily="18" charset="-78"/>
              </a:rPr>
              <a:t>وزیر</a:t>
            </a:r>
            <a:endParaRPr lang="ar-AE" sz="1800" dirty="0">
              <a:cs typeface="Adobe Arabic" panose="02040503050201020203" pitchFamily="18" charset="-78"/>
            </a:endParaRPr>
          </a:p>
          <a:p>
            <a:pPr marL="0" indent="0" algn="r">
              <a:lnSpc>
                <a:spcPts val="2800"/>
              </a:lnSpc>
              <a:spcBef>
                <a:spcPts val="0"/>
              </a:spcBef>
              <a:buNone/>
            </a:pPr>
            <a:r>
              <a:rPr lang="ar-AE" sz="1800" dirty="0" err="1">
                <a:cs typeface="Adobe Arabic" panose="02040503050201020203" pitchFamily="18" charset="-78"/>
              </a:rPr>
              <a:t>یہ</a:t>
            </a:r>
            <a:r>
              <a:rPr lang="ar-AE" sz="1800" dirty="0">
                <a:cs typeface="Adobe Arabic" panose="02040503050201020203" pitchFamily="18" charset="-78"/>
              </a:rPr>
              <a:t> </a:t>
            </a:r>
            <a:r>
              <a:rPr lang="ar-AE" sz="1800" dirty="0" err="1">
                <a:cs typeface="Adobe Arabic" panose="02040503050201020203" pitchFamily="18" charset="-78"/>
              </a:rPr>
              <a:t>آدمی</a:t>
            </a:r>
            <a:r>
              <a:rPr lang="ar-AE" sz="1800" dirty="0">
                <a:cs typeface="Adobe Arabic" panose="02040503050201020203" pitchFamily="18" charset="-78"/>
              </a:rPr>
              <a:t> </a:t>
            </a:r>
            <a:r>
              <a:rPr lang="ar-AE" sz="1800" dirty="0" err="1">
                <a:cs typeface="Adobe Arabic" panose="02040503050201020203" pitchFamily="18" charset="-78"/>
              </a:rPr>
              <a:t>ہی</a:t>
            </a:r>
            <a:r>
              <a:rPr lang="ar-AE" sz="1800" dirty="0">
                <a:cs typeface="Adobe Arabic" panose="02040503050201020203" pitchFamily="18" charset="-78"/>
              </a:rPr>
              <a:t> </a:t>
            </a:r>
            <a:r>
              <a:rPr lang="ar-AE" sz="1800" dirty="0" err="1">
                <a:cs typeface="Adobe Arabic" panose="02040503050201020203" pitchFamily="18" charset="-78"/>
              </a:rPr>
              <a:t>کرتے</a:t>
            </a:r>
            <a:r>
              <a:rPr lang="ar-AE" sz="1800" dirty="0">
                <a:cs typeface="Adobe Arabic" panose="02040503050201020203" pitchFamily="18" charset="-78"/>
              </a:rPr>
              <a:t> </a:t>
            </a:r>
            <a:r>
              <a:rPr lang="ar-AE" sz="1800" dirty="0" err="1">
                <a:cs typeface="Adobe Arabic" panose="02040503050201020203" pitchFamily="18" charset="-78"/>
              </a:rPr>
              <a:t>ہیں</a:t>
            </a:r>
            <a:r>
              <a:rPr lang="ar-AE" sz="1800" dirty="0">
                <a:cs typeface="Adobe Arabic" panose="02040503050201020203" pitchFamily="18" charset="-78"/>
              </a:rPr>
              <a:t> سب </a:t>
            </a:r>
            <a:r>
              <a:rPr lang="ar-AE" sz="1800" dirty="0" err="1">
                <a:cs typeface="Adobe Arabic" panose="02040503050201020203" pitchFamily="18" charset="-78"/>
              </a:rPr>
              <a:t>کار</a:t>
            </a:r>
            <a:r>
              <a:rPr lang="ar-AE" sz="1800" dirty="0">
                <a:cs typeface="Adobe Arabic" panose="02040503050201020203" pitchFamily="18" charset="-78"/>
              </a:rPr>
              <a:t> دل </a:t>
            </a:r>
            <a:r>
              <a:rPr lang="ar-AE" sz="1800" dirty="0" err="1">
                <a:cs typeface="Adobe Arabic" panose="02040503050201020203" pitchFamily="18" charset="-78"/>
              </a:rPr>
              <a:t>پذیر</a:t>
            </a:r>
            <a:endParaRPr lang="ar-AE" sz="1800" dirty="0">
              <a:cs typeface="Adobe Arabic" panose="02040503050201020203" pitchFamily="18" charset="-78"/>
            </a:endParaRPr>
          </a:p>
          <a:p>
            <a:pPr marL="0" indent="0" algn="r">
              <a:lnSpc>
                <a:spcPts val="2800"/>
              </a:lnSpc>
              <a:spcBef>
                <a:spcPts val="0"/>
              </a:spcBef>
              <a:buNone/>
            </a:pPr>
            <a:r>
              <a:rPr lang="ar-AE" sz="1800" dirty="0" err="1">
                <a:cs typeface="Adobe Arabic" panose="02040503050201020203" pitchFamily="18" charset="-78"/>
              </a:rPr>
              <a:t>یاں</a:t>
            </a:r>
            <a:r>
              <a:rPr lang="ar-AE" sz="1800" dirty="0">
                <a:cs typeface="Adobe Arabic" panose="02040503050201020203" pitchFamily="18" charset="-78"/>
              </a:rPr>
              <a:t> </a:t>
            </a:r>
            <a:r>
              <a:rPr lang="ar-AE" sz="1800" dirty="0" err="1">
                <a:cs typeface="Adobe Arabic" panose="02040503050201020203" pitchFamily="18" charset="-78"/>
              </a:rPr>
              <a:t>آدمی</a:t>
            </a:r>
            <a:r>
              <a:rPr lang="ar-AE" sz="1800" dirty="0">
                <a:cs typeface="Adobe Arabic" panose="02040503050201020203" pitchFamily="18" charset="-78"/>
              </a:rPr>
              <a:t> </a:t>
            </a:r>
            <a:r>
              <a:rPr lang="ar-AE" sz="1800" dirty="0" err="1">
                <a:cs typeface="Adobe Arabic" panose="02040503050201020203" pitchFamily="18" charset="-78"/>
              </a:rPr>
              <a:t>مرید</a:t>
            </a:r>
            <a:r>
              <a:rPr lang="ar-AE" sz="1800" dirty="0">
                <a:cs typeface="Adobe Arabic" panose="02040503050201020203" pitchFamily="18" charset="-78"/>
              </a:rPr>
              <a:t> </a:t>
            </a:r>
            <a:r>
              <a:rPr lang="ar-AE" sz="1800" dirty="0" err="1">
                <a:cs typeface="Adobe Arabic" panose="02040503050201020203" pitchFamily="18" charset="-78"/>
              </a:rPr>
              <a:t>ہے</a:t>
            </a:r>
            <a:r>
              <a:rPr lang="ar-AE" sz="1800" dirty="0">
                <a:cs typeface="Adobe Arabic" panose="02040503050201020203" pitchFamily="18" charset="-78"/>
              </a:rPr>
              <a:t> اور </a:t>
            </a:r>
            <a:r>
              <a:rPr lang="ar-AE" sz="1800" dirty="0" err="1">
                <a:cs typeface="Adobe Arabic" panose="02040503050201020203" pitchFamily="18" charset="-78"/>
              </a:rPr>
              <a:t>آدمی</a:t>
            </a:r>
            <a:r>
              <a:rPr lang="ar-AE" sz="1800" dirty="0">
                <a:cs typeface="Adobe Arabic" panose="02040503050201020203" pitchFamily="18" charset="-78"/>
              </a:rPr>
              <a:t> </a:t>
            </a:r>
            <a:r>
              <a:rPr lang="ar-AE" sz="1800" dirty="0" err="1">
                <a:cs typeface="Adobe Arabic" panose="02040503050201020203" pitchFamily="18" charset="-78"/>
              </a:rPr>
              <a:t>ہی</a:t>
            </a:r>
            <a:r>
              <a:rPr lang="ar-AE" sz="1800" dirty="0">
                <a:cs typeface="Adobe Arabic" panose="02040503050201020203" pitchFamily="18" charset="-78"/>
              </a:rPr>
              <a:t> </a:t>
            </a:r>
            <a:r>
              <a:rPr lang="ar-AE" sz="1800" dirty="0" err="1">
                <a:cs typeface="Adobe Arabic" panose="02040503050201020203" pitchFamily="18" charset="-78"/>
              </a:rPr>
              <a:t>پیر</a:t>
            </a:r>
            <a:endParaRPr lang="ar-AE" sz="1800" dirty="0">
              <a:cs typeface="Adobe Arabic" panose="02040503050201020203" pitchFamily="18" charset="-78"/>
            </a:endParaRPr>
          </a:p>
          <a:p>
            <a:pPr marL="0" indent="0" algn="r">
              <a:lnSpc>
                <a:spcPts val="2800"/>
              </a:lnSpc>
              <a:spcBef>
                <a:spcPts val="0"/>
              </a:spcBef>
              <a:buNone/>
            </a:pPr>
            <a:r>
              <a:rPr lang="ar-AE" sz="1800" dirty="0" err="1">
                <a:cs typeface="Adobe Arabic" panose="02040503050201020203" pitchFamily="18" charset="-78"/>
              </a:rPr>
              <a:t>اچھا</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آدمی</a:t>
            </a:r>
            <a:r>
              <a:rPr lang="ar-AE" sz="1800" dirty="0">
                <a:cs typeface="Adobe Arabic" panose="02040503050201020203" pitchFamily="18" charset="-78"/>
              </a:rPr>
              <a:t> </a:t>
            </a:r>
            <a:r>
              <a:rPr lang="ar-AE" sz="1800" dirty="0" err="1">
                <a:cs typeface="Adobe Arabic" panose="02040503050201020203" pitchFamily="18" charset="-78"/>
              </a:rPr>
              <a:t>ہی</a:t>
            </a:r>
            <a:r>
              <a:rPr lang="ar-AE" sz="1800" dirty="0">
                <a:cs typeface="Adobe Arabic" panose="02040503050201020203" pitchFamily="18" charset="-78"/>
              </a:rPr>
              <a:t> </a:t>
            </a:r>
            <a:r>
              <a:rPr lang="ar-AE" sz="1800" dirty="0" err="1">
                <a:cs typeface="Adobe Arabic" panose="02040503050201020203" pitchFamily="18" charset="-78"/>
              </a:rPr>
              <a:t>کہاتا</a:t>
            </a:r>
            <a:r>
              <a:rPr lang="ar-AE" sz="1800" dirty="0">
                <a:cs typeface="Adobe Arabic" panose="02040503050201020203" pitchFamily="18" charset="-78"/>
              </a:rPr>
              <a:t> </a:t>
            </a:r>
            <a:r>
              <a:rPr lang="ar-AE" sz="1800" dirty="0" err="1">
                <a:cs typeface="Adobe Arabic" panose="02040503050201020203" pitchFamily="18" charset="-78"/>
              </a:rPr>
              <a:t>ہے</a:t>
            </a:r>
            <a:r>
              <a:rPr lang="ar-AE" sz="1800" dirty="0">
                <a:cs typeface="Adobe Arabic" panose="02040503050201020203" pitchFamily="18" charset="-78"/>
              </a:rPr>
              <a:t> </a:t>
            </a:r>
            <a:r>
              <a:rPr lang="ar-AE" sz="1800" dirty="0" err="1">
                <a:cs typeface="Adobe Arabic" panose="02040503050201020203" pitchFamily="18" charset="-78"/>
              </a:rPr>
              <a:t>اے</a:t>
            </a:r>
            <a:r>
              <a:rPr lang="ar-AE" sz="1800" dirty="0">
                <a:cs typeface="Adobe Arabic" panose="02040503050201020203" pitchFamily="18" charset="-78"/>
              </a:rPr>
              <a:t> </a:t>
            </a:r>
            <a:r>
              <a:rPr lang="ar-AE" sz="1800" dirty="0" err="1">
                <a:cs typeface="Adobe Arabic" panose="02040503050201020203" pitchFamily="18" charset="-78"/>
              </a:rPr>
              <a:t>نظیر</a:t>
            </a:r>
            <a:r>
              <a:rPr lang="ar-AE" sz="1800" dirty="0">
                <a:cs typeface="Adobe Arabic" panose="02040503050201020203" pitchFamily="18" charset="-78"/>
              </a:rPr>
              <a:t>ؔ</a:t>
            </a:r>
          </a:p>
          <a:p>
            <a:pPr marL="0" indent="0" algn="r">
              <a:lnSpc>
                <a:spcPts val="2800"/>
              </a:lnSpc>
              <a:spcBef>
                <a:spcPts val="0"/>
              </a:spcBef>
              <a:buNone/>
            </a:pPr>
            <a:r>
              <a:rPr lang="ar-AE" sz="1800" dirty="0">
                <a:cs typeface="Adobe Arabic" panose="02040503050201020203" pitchFamily="18" charset="-78"/>
              </a:rPr>
              <a:t>اور سب </a:t>
            </a:r>
            <a:r>
              <a:rPr lang="ar-AE" sz="1800" dirty="0" err="1">
                <a:cs typeface="Adobe Arabic" panose="02040503050201020203" pitchFamily="18" charset="-78"/>
              </a:rPr>
              <a:t>میں</a:t>
            </a:r>
            <a:r>
              <a:rPr lang="ar-AE" sz="1800" dirty="0">
                <a:cs typeface="Adobe Arabic" panose="02040503050201020203" pitchFamily="18" charset="-78"/>
              </a:rPr>
              <a:t> جو برا </a:t>
            </a:r>
            <a:r>
              <a:rPr lang="ar-AE" sz="1800" dirty="0" err="1">
                <a:cs typeface="Adobe Arabic" panose="02040503050201020203" pitchFamily="18" charset="-78"/>
              </a:rPr>
              <a:t>ہے</a:t>
            </a:r>
            <a:r>
              <a:rPr lang="ar-AE" sz="1800" dirty="0">
                <a:cs typeface="Adobe Arabic" panose="02040503050201020203" pitchFamily="18" charset="-78"/>
              </a:rPr>
              <a:t> سو </a:t>
            </a:r>
            <a:r>
              <a:rPr lang="ar-AE" sz="1800" dirty="0" err="1">
                <a:cs typeface="Adobe Arabic" panose="02040503050201020203" pitchFamily="18" charset="-78"/>
              </a:rPr>
              <a:t>ہے</a:t>
            </a:r>
            <a:r>
              <a:rPr lang="ar-AE" sz="1800" dirty="0">
                <a:cs typeface="Adobe Arabic" panose="02040503050201020203" pitchFamily="18" charset="-78"/>
              </a:rPr>
              <a:t> </a:t>
            </a:r>
            <a:r>
              <a:rPr lang="ar-AE" sz="1800" dirty="0" err="1">
                <a:cs typeface="Adobe Arabic" panose="02040503050201020203" pitchFamily="18" charset="-78"/>
              </a:rPr>
              <a:t>وہ</a:t>
            </a:r>
            <a:r>
              <a:rPr lang="ar-AE" sz="1800" dirty="0">
                <a:cs typeface="Adobe Arabic" panose="02040503050201020203" pitchFamily="18" charset="-78"/>
              </a:rPr>
              <a:t> </a:t>
            </a:r>
            <a:r>
              <a:rPr lang="ar-AE" sz="1800" dirty="0" err="1">
                <a:cs typeface="Adobe Arabic" panose="02040503050201020203" pitchFamily="18" charset="-78"/>
              </a:rPr>
              <a:t>بھی</a:t>
            </a:r>
            <a:r>
              <a:rPr lang="ar-AE" sz="1800" dirty="0">
                <a:cs typeface="Adobe Arabic" panose="02040503050201020203" pitchFamily="18" charset="-78"/>
              </a:rPr>
              <a:t> </a:t>
            </a:r>
            <a:r>
              <a:rPr lang="ar-AE" sz="1800" dirty="0" err="1">
                <a:cs typeface="Adobe Arabic" panose="02040503050201020203" pitchFamily="18" charset="-78"/>
              </a:rPr>
              <a:t>آدمی</a:t>
            </a:r>
            <a:endParaRPr lang="ar-AE" sz="1800" dirty="0">
              <a:cs typeface="Adobe Arabic" panose="02040503050201020203" pitchFamily="18" charset="-78"/>
            </a:endParaRPr>
          </a:p>
        </p:txBody>
      </p:sp>
      <p:sp>
        <p:nvSpPr>
          <p:cNvPr id="5" name="Espace réservé de la date 4">
            <a:extLst>
              <a:ext uri="{FF2B5EF4-FFF2-40B4-BE49-F238E27FC236}">
                <a16:creationId xmlns:a16="http://schemas.microsoft.com/office/drawing/2014/main" id="{18DF7350-B262-4A3C-BE03-6E229E04C9EA}"/>
              </a:ext>
            </a:extLst>
          </p:cNvPr>
          <p:cNvSpPr>
            <a:spLocks noGrp="1"/>
          </p:cNvSpPr>
          <p:nvPr>
            <p:ph type="dt" sz="half" idx="10"/>
          </p:nvPr>
        </p:nvSpPr>
        <p:spPr/>
        <p:txBody>
          <a:bodyPr/>
          <a:lstStyle/>
          <a:p>
            <a:r>
              <a:rPr lang="fr-FR"/>
              <a:t>Séminaire IrAsia – 6 décembre 2019</a:t>
            </a:r>
          </a:p>
        </p:txBody>
      </p:sp>
      <p:sp>
        <p:nvSpPr>
          <p:cNvPr id="6" name="Espace réservé du pied de page 5">
            <a:extLst>
              <a:ext uri="{FF2B5EF4-FFF2-40B4-BE49-F238E27FC236}">
                <a16:creationId xmlns:a16="http://schemas.microsoft.com/office/drawing/2014/main" id="{1AFAE651-7EE0-4F16-8C64-A153BCE62B0D}"/>
              </a:ext>
            </a:extLst>
          </p:cNvPr>
          <p:cNvSpPr>
            <a:spLocks noGrp="1"/>
          </p:cNvSpPr>
          <p:nvPr>
            <p:ph type="ftr" sz="quarter" idx="11"/>
          </p:nvPr>
        </p:nvSpPr>
        <p:spPr/>
        <p:txBody>
          <a:bodyPr/>
          <a:lstStyle/>
          <a:p>
            <a:r>
              <a:rPr lang="fr-FR"/>
              <a:t>La nostalgie dans Agra Bazar</a:t>
            </a:r>
          </a:p>
        </p:txBody>
      </p:sp>
      <p:sp>
        <p:nvSpPr>
          <p:cNvPr id="7" name="Espace réservé du numéro de diapositive 6">
            <a:extLst>
              <a:ext uri="{FF2B5EF4-FFF2-40B4-BE49-F238E27FC236}">
                <a16:creationId xmlns:a16="http://schemas.microsoft.com/office/drawing/2014/main" id="{DAAED953-399C-482A-8918-A654FE911872}"/>
              </a:ext>
            </a:extLst>
          </p:cNvPr>
          <p:cNvSpPr>
            <a:spLocks noGrp="1"/>
          </p:cNvSpPr>
          <p:nvPr>
            <p:ph type="sldNum" sz="quarter" idx="12"/>
          </p:nvPr>
        </p:nvSpPr>
        <p:spPr/>
        <p:txBody>
          <a:bodyPr/>
          <a:lstStyle/>
          <a:p>
            <a:fld id="{84C65E61-D2B8-4AC2-A68F-A309726425DC}" type="slidenum">
              <a:rPr lang="fr-FR" smtClean="0"/>
              <a:t>41</a:t>
            </a:fld>
            <a:endParaRPr lang="fr-FR"/>
          </a:p>
        </p:txBody>
      </p:sp>
      <p:pic>
        <p:nvPicPr>
          <p:cNvPr id="4" name="Aadmi Nama (Mehdi Zaheer)">
            <a:hlinkClick r:id="" action="ppaction://media"/>
            <a:extLst>
              <a:ext uri="{FF2B5EF4-FFF2-40B4-BE49-F238E27FC236}">
                <a16:creationId xmlns:a16="http://schemas.microsoft.com/office/drawing/2014/main" id="{F220A514-F5FE-443D-B042-A1FFAAB270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697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4" presetClass="path" presetSubtype="0" accel="50000" decel="50000" fill="hold" grpId="0" nodeType="afterEffect">
                                  <p:stCondLst>
                                    <p:cond delay="0"/>
                                  </p:stCondLst>
                                  <p:childTnLst>
                                    <p:animMotion origin="layout" path="M -8.33333E-7 -4.5679E-6 L -8.33333E-7 -2.18611 " pathEditMode="relative" rAng="0" ptsTypes="AA">
                                      <p:cBhvr>
                                        <p:cTn id="9" dur="59000" fill="hold"/>
                                        <p:tgtEl>
                                          <p:spTgt spid="9"/>
                                        </p:tgtEl>
                                        <p:attrNameLst>
                                          <p:attrName>ppt_x</p:attrName>
                                          <p:attrName>ppt_y</p:attrName>
                                        </p:attrNameLst>
                                      </p:cBhvr>
                                      <p:rCtr x="0" y="-109321"/>
                                    </p:animMotion>
                                  </p:childTnLst>
                                </p:cTn>
                              </p:par>
                              <p:par>
                                <p:cTn id="10" presetID="64" presetClass="path" presetSubtype="0" accel="50000" decel="50000" fill="hold" grpId="0" nodeType="withEffect">
                                  <p:stCondLst>
                                    <p:cond delay="0"/>
                                  </p:stCondLst>
                                  <p:childTnLst>
                                    <p:animMotion origin="layout" path="M 4.44444E-6 -4.5679E-6 L 4.44444E-6 -2.18364 " pathEditMode="relative" rAng="0" ptsTypes="AA">
                                      <p:cBhvr>
                                        <p:cTn id="11" dur="59000" fill="hold"/>
                                        <p:tgtEl>
                                          <p:spTgt spid="2"/>
                                        </p:tgtEl>
                                        <p:attrNameLst>
                                          <p:attrName>ppt_x</p:attrName>
                                          <p:attrName>ppt_y</p:attrName>
                                        </p:attrNameLst>
                                      </p:cBhvr>
                                      <p:rCtr x="0" y="-109198"/>
                                    </p:animMotion>
                                  </p:childTnLst>
                                </p:cTn>
                              </p:par>
                              <p:par>
                                <p:cTn id="12" presetID="10" presetClass="exit" presetSubtype="0" fill="hold" grpId="0" nodeType="withEffect">
                                  <p:stCondLst>
                                    <p:cond delay="2000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4"/>
                </p:tgtEl>
              </p:cMediaNode>
            </p:audio>
          </p:childTnLst>
        </p:cTn>
      </p:par>
    </p:tnLst>
    <p:bldLst>
      <p:bldP spid="8" grpId="0"/>
      <p:bldP spid="9"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9A1CE5-53E2-4DC0-9186-63B62943C196}"/>
              </a:ext>
            </a:extLst>
          </p:cNvPr>
          <p:cNvSpPr>
            <a:spLocks noGrp="1"/>
          </p:cNvSpPr>
          <p:nvPr>
            <p:ph type="title"/>
          </p:nvPr>
        </p:nvSpPr>
        <p:spPr/>
        <p:txBody>
          <a:bodyPr>
            <a:normAutofit/>
          </a:bodyPr>
          <a:lstStyle/>
          <a:p>
            <a:r>
              <a:rPr lang="fr-FR" sz="4800" dirty="0"/>
              <a:t>Habib </a:t>
            </a:r>
            <a:r>
              <a:rPr lang="fr-FR" sz="4800" dirty="0" err="1"/>
              <a:t>Tanvir</a:t>
            </a:r>
            <a:r>
              <a:rPr lang="fr-FR" sz="4800" dirty="0"/>
              <a:t> (1923-2009)</a:t>
            </a:r>
          </a:p>
        </p:txBody>
      </p:sp>
      <p:sp>
        <p:nvSpPr>
          <p:cNvPr id="3" name="Sous-titre 2">
            <a:extLst>
              <a:ext uri="{FF2B5EF4-FFF2-40B4-BE49-F238E27FC236}">
                <a16:creationId xmlns:a16="http://schemas.microsoft.com/office/drawing/2014/main" id="{B3B13C04-5920-4F0D-AEC7-D12A1B3376E2}"/>
              </a:ext>
            </a:extLst>
          </p:cNvPr>
          <p:cNvSpPr>
            <a:spLocks noGrp="1"/>
          </p:cNvSpPr>
          <p:nvPr>
            <p:ph type="body" idx="1"/>
          </p:nvPr>
        </p:nvSpPr>
        <p:spPr/>
        <p:txBody>
          <a:bodyPr>
            <a:normAutofit/>
          </a:bodyPr>
          <a:lstStyle/>
          <a:p>
            <a:r>
              <a:rPr lang="fr-FR" sz="3600" dirty="0"/>
              <a:t>Repères biographiques</a:t>
            </a:r>
          </a:p>
        </p:txBody>
      </p:sp>
      <p:sp>
        <p:nvSpPr>
          <p:cNvPr id="4" name="Espace réservé de la date 3">
            <a:extLst>
              <a:ext uri="{FF2B5EF4-FFF2-40B4-BE49-F238E27FC236}">
                <a16:creationId xmlns:a16="http://schemas.microsoft.com/office/drawing/2014/main" id="{9704549C-D122-4467-B9EF-9AFB086BE2D7}"/>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AEF0598F-AC7A-4D21-BB1F-19FE6E598A30}"/>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712DAF0F-E488-4984-897F-1AB5AEE706BF}"/>
              </a:ext>
            </a:extLst>
          </p:cNvPr>
          <p:cNvSpPr>
            <a:spLocks noGrp="1"/>
          </p:cNvSpPr>
          <p:nvPr>
            <p:ph type="sldNum" sz="quarter" idx="12"/>
          </p:nvPr>
        </p:nvSpPr>
        <p:spPr/>
        <p:txBody>
          <a:bodyPr/>
          <a:lstStyle/>
          <a:p>
            <a:fld id="{84C65E61-D2B8-4AC2-A68F-A309726425DC}" type="slidenum">
              <a:rPr lang="fr-FR" smtClean="0"/>
              <a:t>5</a:t>
            </a:fld>
            <a:endParaRPr lang="fr-FR"/>
          </a:p>
        </p:txBody>
      </p:sp>
    </p:spTree>
    <p:extLst>
      <p:ext uri="{BB962C8B-B14F-4D97-AF65-F5344CB8AC3E}">
        <p14:creationId xmlns:p14="http://schemas.microsoft.com/office/powerpoint/2010/main" val="36307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454E5E-2AF4-4CD1-A79C-F43FCFD515A8}"/>
              </a:ext>
            </a:extLst>
          </p:cNvPr>
          <p:cNvSpPr>
            <a:spLocks noGrp="1"/>
          </p:cNvSpPr>
          <p:nvPr>
            <p:ph type="title"/>
          </p:nvPr>
        </p:nvSpPr>
        <p:spPr/>
        <p:txBody>
          <a:bodyPr/>
          <a:lstStyle/>
          <a:p>
            <a:r>
              <a:rPr lang="fr-FR" dirty="0"/>
              <a:t>Repères biographiques : dates clefs</a:t>
            </a:r>
          </a:p>
        </p:txBody>
      </p:sp>
      <p:sp>
        <p:nvSpPr>
          <p:cNvPr id="3" name="Espace réservé du contenu 2">
            <a:extLst>
              <a:ext uri="{FF2B5EF4-FFF2-40B4-BE49-F238E27FC236}">
                <a16:creationId xmlns:a16="http://schemas.microsoft.com/office/drawing/2014/main" id="{A77283C5-3EE8-42A4-A3ED-C586C6F468A4}"/>
              </a:ext>
            </a:extLst>
          </p:cNvPr>
          <p:cNvSpPr>
            <a:spLocks noGrp="1"/>
          </p:cNvSpPr>
          <p:nvPr>
            <p:ph idx="1"/>
          </p:nvPr>
        </p:nvSpPr>
        <p:spPr/>
        <p:txBody>
          <a:bodyPr>
            <a:normAutofit/>
          </a:bodyPr>
          <a:lstStyle/>
          <a:p>
            <a:r>
              <a:rPr lang="fr-FR" dirty="0"/>
              <a:t>Naissance à Raipur (</a:t>
            </a:r>
            <a:r>
              <a:rPr lang="fr-FR" dirty="0" err="1"/>
              <a:t>Madhya</a:t>
            </a:r>
            <a:r>
              <a:rPr lang="fr-FR" dirty="0"/>
              <a:t> Pradesh) en 1923</a:t>
            </a:r>
          </a:p>
          <a:p>
            <a:r>
              <a:rPr lang="fr-FR" dirty="0"/>
              <a:t>Les chants des villages alentour l’influencent durablement</a:t>
            </a:r>
          </a:p>
          <a:p>
            <a:r>
              <a:rPr lang="fr-FR" dirty="0"/>
              <a:t>Fonde le </a:t>
            </a:r>
            <a:r>
              <a:rPr lang="fr-FR" i="1" dirty="0" err="1"/>
              <a:t>Nayā</a:t>
            </a:r>
            <a:r>
              <a:rPr lang="fr-FR" i="1" dirty="0"/>
              <a:t> </a:t>
            </a:r>
            <a:r>
              <a:rPr lang="fr-FR" i="1" dirty="0" err="1"/>
              <a:t>Theatre</a:t>
            </a:r>
            <a:r>
              <a:rPr lang="fr-FR" i="1" dirty="0"/>
              <a:t> </a:t>
            </a:r>
            <a:r>
              <a:rPr lang="fr-FR" dirty="0"/>
              <a:t>(Théâtre nouveau) à Bhopal en 1959</a:t>
            </a:r>
          </a:p>
          <a:p>
            <a:r>
              <a:rPr lang="fr-FR" dirty="0"/>
              <a:t>C’est un poète, metteur en scène et acteur (douzaine de films)</a:t>
            </a:r>
          </a:p>
          <a:p>
            <a:r>
              <a:rPr lang="fr-FR" dirty="0"/>
              <a:t>Auteur d’une quinzaine de pièces de théâtre, dont les plus connues sont :</a:t>
            </a:r>
          </a:p>
          <a:p>
            <a:pPr lvl="1"/>
            <a:r>
              <a:rPr lang="fr-FR" i="1" dirty="0" err="1"/>
              <a:t>Āgrā</a:t>
            </a:r>
            <a:r>
              <a:rPr lang="fr-FR" i="1" dirty="0"/>
              <a:t> </a:t>
            </a:r>
            <a:r>
              <a:rPr lang="fr-FR" i="1" dirty="0" err="1"/>
              <a:t>bāzār</a:t>
            </a:r>
            <a:r>
              <a:rPr lang="fr-FR" dirty="0"/>
              <a:t> (1954)</a:t>
            </a:r>
          </a:p>
          <a:p>
            <a:pPr lvl="1"/>
            <a:r>
              <a:rPr lang="en-US" i="1" dirty="0" err="1"/>
              <a:t>miṭṭī</a:t>
            </a:r>
            <a:r>
              <a:rPr lang="en-US" i="1" dirty="0"/>
              <a:t> </a:t>
            </a:r>
            <a:r>
              <a:rPr lang="en-US" i="1" dirty="0" err="1"/>
              <a:t>kī</a:t>
            </a:r>
            <a:r>
              <a:rPr lang="en-US" i="1" dirty="0"/>
              <a:t> </a:t>
            </a:r>
            <a:r>
              <a:rPr lang="en-US" i="1" dirty="0" err="1"/>
              <a:t>gāḍī</a:t>
            </a:r>
            <a:r>
              <a:rPr lang="en-US" dirty="0"/>
              <a:t> (Le chariot </a:t>
            </a:r>
            <a:r>
              <a:rPr lang="en-US" dirty="0" err="1"/>
              <a:t>en</a:t>
            </a:r>
            <a:r>
              <a:rPr lang="en-US" dirty="0"/>
              <a:t> </a:t>
            </a:r>
            <a:r>
              <a:rPr lang="en-US" dirty="0" err="1"/>
              <a:t>terre</a:t>
            </a:r>
            <a:r>
              <a:rPr lang="en-US" dirty="0"/>
              <a:t> </a:t>
            </a:r>
            <a:r>
              <a:rPr lang="en-US" dirty="0" err="1"/>
              <a:t>cuite</a:t>
            </a:r>
            <a:r>
              <a:rPr lang="en-US" dirty="0"/>
              <a:t>, 1958)</a:t>
            </a:r>
          </a:p>
          <a:p>
            <a:pPr lvl="1"/>
            <a:r>
              <a:rPr lang="fr-FR" i="1" dirty="0" err="1"/>
              <a:t>Carandās</a:t>
            </a:r>
            <a:r>
              <a:rPr lang="fr-FR" i="1" dirty="0"/>
              <a:t> cor</a:t>
            </a:r>
            <a:r>
              <a:rPr lang="fr-FR" dirty="0"/>
              <a:t> (</a:t>
            </a:r>
            <a:r>
              <a:rPr lang="fr-FR" dirty="0" err="1"/>
              <a:t>Charandas</a:t>
            </a:r>
            <a:r>
              <a:rPr lang="fr-FR" dirty="0"/>
              <a:t> le voleur, 1975)</a:t>
            </a:r>
          </a:p>
        </p:txBody>
      </p:sp>
      <p:sp>
        <p:nvSpPr>
          <p:cNvPr id="4" name="Espace réservé de la date 3">
            <a:extLst>
              <a:ext uri="{FF2B5EF4-FFF2-40B4-BE49-F238E27FC236}">
                <a16:creationId xmlns:a16="http://schemas.microsoft.com/office/drawing/2014/main" id="{1EC60C95-7A6A-4927-B604-9A38F1B92CCF}"/>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BFB5E0F0-DA5B-46C6-B75A-F0D123E7D5AA}"/>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3423776F-488B-40C4-B2BD-58E4FF466095}"/>
              </a:ext>
            </a:extLst>
          </p:cNvPr>
          <p:cNvSpPr>
            <a:spLocks noGrp="1"/>
          </p:cNvSpPr>
          <p:nvPr>
            <p:ph type="sldNum" sz="quarter" idx="12"/>
          </p:nvPr>
        </p:nvSpPr>
        <p:spPr/>
        <p:txBody>
          <a:bodyPr/>
          <a:lstStyle/>
          <a:p>
            <a:fld id="{84C65E61-D2B8-4AC2-A68F-A309726425DC}" type="slidenum">
              <a:rPr lang="fr-FR" smtClean="0"/>
              <a:t>6</a:t>
            </a:fld>
            <a:endParaRPr lang="fr-FR"/>
          </a:p>
        </p:txBody>
      </p:sp>
    </p:spTree>
    <p:extLst>
      <p:ext uri="{BB962C8B-B14F-4D97-AF65-F5344CB8AC3E}">
        <p14:creationId xmlns:p14="http://schemas.microsoft.com/office/powerpoint/2010/main" val="87295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par>
                          <p:cTn id="11" fill="hold">
                            <p:stCondLst>
                              <p:cond delay="1000"/>
                            </p:stCondLst>
                            <p:childTnLst>
                              <p:par>
                                <p:cTn id="12" presetID="22" presetClass="entr" presetSubtype="8" fill="hold" grpId="0"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par>
                          <p:cTn id="15" fill="hold">
                            <p:stCondLst>
                              <p:cond delay="2500"/>
                            </p:stCondLst>
                            <p:childTnLst>
                              <p:par>
                                <p:cTn id="16" presetID="22" presetClass="entr" presetSubtype="8" fill="hold" grpId="0" nodeType="after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childTnLst>
                          </p:cTn>
                        </p:par>
                        <p:par>
                          <p:cTn id="19" fill="hold">
                            <p:stCondLst>
                              <p:cond delay="4000"/>
                            </p:stCondLst>
                            <p:childTnLst>
                              <p:par>
                                <p:cTn id="20" presetID="22" presetClass="entr" presetSubtype="8" fill="hold" grpId="0"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par>
                          <p:cTn id="23" fill="hold">
                            <p:stCondLst>
                              <p:cond delay="5500"/>
                            </p:stCondLst>
                            <p:childTnLst>
                              <p:par>
                                <p:cTn id="24" presetID="22" presetClass="entr" presetSubtype="8" fill="hold" grpId="0" nodeType="afterEffect">
                                  <p:stCondLst>
                                    <p:cond delay="10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childTnLst>
                          </p:cTn>
                        </p:par>
                        <p:par>
                          <p:cTn id="27" fill="hold">
                            <p:stCondLst>
                              <p:cond delay="7000"/>
                            </p:stCondLst>
                            <p:childTnLst>
                              <p:par>
                                <p:cTn id="28" presetID="22" presetClass="entr" presetSubtype="8" fill="hold" grpId="0" nodeType="afterEffect">
                                  <p:stCondLst>
                                    <p:cond delay="50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par>
                          <p:cTn id="31" fill="hold">
                            <p:stCondLst>
                              <p:cond delay="8000"/>
                            </p:stCondLst>
                            <p:childTnLst>
                              <p:par>
                                <p:cTn id="32" presetID="22" presetClass="entr" presetSubtype="8" fill="hold" grpId="0" nodeType="afterEffect">
                                  <p:stCondLst>
                                    <p:cond delay="50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left)">
                                      <p:cBhvr>
                                        <p:cTn id="34" dur="500"/>
                                        <p:tgtEl>
                                          <p:spTgt spid="3">
                                            <p:txEl>
                                              <p:pRg st="6" end="6"/>
                                            </p:txEl>
                                          </p:spTgt>
                                        </p:tgtEl>
                                      </p:cBhvr>
                                    </p:animEffect>
                                  </p:childTnLst>
                                </p:cTn>
                              </p:par>
                            </p:childTnLst>
                          </p:cTn>
                        </p:par>
                        <p:par>
                          <p:cTn id="35" fill="hold">
                            <p:stCondLst>
                              <p:cond delay="9000"/>
                            </p:stCondLst>
                            <p:childTnLst>
                              <p:par>
                                <p:cTn id="36" presetID="22" presetClass="entr" presetSubtype="8" fill="hold" grpId="0" nodeType="afterEffect">
                                  <p:stCondLst>
                                    <p:cond delay="50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left)">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292C15-7225-4E9F-B533-16E6AE5A2EFA}"/>
              </a:ext>
            </a:extLst>
          </p:cNvPr>
          <p:cNvSpPr>
            <a:spLocks noGrp="1"/>
          </p:cNvSpPr>
          <p:nvPr>
            <p:ph type="title"/>
          </p:nvPr>
        </p:nvSpPr>
        <p:spPr/>
        <p:txBody>
          <a:bodyPr/>
          <a:lstStyle/>
          <a:p>
            <a:r>
              <a:rPr lang="fr-FR" dirty="0"/>
              <a:t>Habib </a:t>
            </a:r>
            <a:r>
              <a:rPr lang="fr-FR" dirty="0" err="1"/>
              <a:t>Tanvir</a:t>
            </a:r>
            <a:endParaRPr lang="fr-FR" dirty="0"/>
          </a:p>
        </p:txBody>
      </p:sp>
      <p:pic>
        <p:nvPicPr>
          <p:cNvPr id="8" name="Espace réservé du contenu 7" descr="Une image contenant personne, homme, alimentation, verres&#10;&#10;Description générée automatiquement">
            <a:extLst>
              <a:ext uri="{FF2B5EF4-FFF2-40B4-BE49-F238E27FC236}">
                <a16:creationId xmlns:a16="http://schemas.microsoft.com/office/drawing/2014/main" id="{8EA8841B-430A-4DB7-B705-4D5402F1E4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0890948">
            <a:off x="1072511" y="1561136"/>
            <a:ext cx="3238908" cy="2880000"/>
          </a:xfrm>
          <a:effectLst>
            <a:outerShdw blurRad="63500" dist="63500" dir="2700000" algn="tl" rotWithShape="0">
              <a:prstClr val="black">
                <a:alpha val="40000"/>
              </a:prstClr>
            </a:outerShdw>
          </a:effectLst>
        </p:spPr>
      </p:pic>
      <p:sp>
        <p:nvSpPr>
          <p:cNvPr id="4" name="Espace réservé de la date 3">
            <a:extLst>
              <a:ext uri="{FF2B5EF4-FFF2-40B4-BE49-F238E27FC236}">
                <a16:creationId xmlns:a16="http://schemas.microsoft.com/office/drawing/2014/main" id="{1A45CE2D-F4DC-451A-917B-83AEE2C80EE7}"/>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2F0DAD18-2032-4B39-9B05-78F0D95CFAB7}"/>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F34A4683-392F-4E8C-AC8A-3E30532DE4C9}"/>
              </a:ext>
            </a:extLst>
          </p:cNvPr>
          <p:cNvSpPr>
            <a:spLocks noGrp="1"/>
          </p:cNvSpPr>
          <p:nvPr>
            <p:ph type="sldNum" sz="quarter" idx="12"/>
          </p:nvPr>
        </p:nvSpPr>
        <p:spPr/>
        <p:txBody>
          <a:bodyPr/>
          <a:lstStyle/>
          <a:p>
            <a:fld id="{84C65E61-D2B8-4AC2-A68F-A309726425DC}" type="slidenum">
              <a:rPr lang="fr-FR" smtClean="0"/>
              <a:t>7</a:t>
            </a:fld>
            <a:endParaRPr lang="fr-FR"/>
          </a:p>
        </p:txBody>
      </p:sp>
      <p:pic>
        <p:nvPicPr>
          <p:cNvPr id="10" name="Image 9" descr="Une image contenant musique, personne, homme, cuivre&#10;&#10;Description générée automatiquement">
            <a:extLst>
              <a:ext uri="{FF2B5EF4-FFF2-40B4-BE49-F238E27FC236}">
                <a16:creationId xmlns:a16="http://schemas.microsoft.com/office/drawing/2014/main" id="{FE34D30D-AF1F-46F4-ADB7-287B677A0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3026">
            <a:off x="5634074" y="1818000"/>
            <a:ext cx="2520000" cy="252000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16505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9A1CE5-53E2-4DC0-9186-63B62943C196}"/>
              </a:ext>
            </a:extLst>
          </p:cNvPr>
          <p:cNvSpPr>
            <a:spLocks noGrp="1"/>
          </p:cNvSpPr>
          <p:nvPr>
            <p:ph type="title"/>
          </p:nvPr>
        </p:nvSpPr>
        <p:spPr/>
        <p:txBody>
          <a:bodyPr>
            <a:normAutofit/>
          </a:bodyPr>
          <a:lstStyle/>
          <a:p>
            <a:r>
              <a:rPr lang="fr-FR" sz="4800" dirty="0"/>
              <a:t>Habib </a:t>
            </a:r>
            <a:r>
              <a:rPr lang="fr-FR" sz="4800" dirty="0" err="1"/>
              <a:t>Tanvir</a:t>
            </a:r>
            <a:endParaRPr lang="fr-FR" sz="4800" dirty="0"/>
          </a:p>
        </p:txBody>
      </p:sp>
      <p:sp>
        <p:nvSpPr>
          <p:cNvPr id="3" name="Sous-titre 2">
            <a:extLst>
              <a:ext uri="{FF2B5EF4-FFF2-40B4-BE49-F238E27FC236}">
                <a16:creationId xmlns:a16="http://schemas.microsoft.com/office/drawing/2014/main" id="{B3B13C04-5920-4F0D-AEC7-D12A1B3376E2}"/>
              </a:ext>
            </a:extLst>
          </p:cNvPr>
          <p:cNvSpPr>
            <a:spLocks noGrp="1"/>
          </p:cNvSpPr>
          <p:nvPr>
            <p:ph type="body" idx="1"/>
          </p:nvPr>
        </p:nvSpPr>
        <p:spPr/>
        <p:txBody>
          <a:bodyPr>
            <a:normAutofit/>
          </a:bodyPr>
          <a:lstStyle/>
          <a:p>
            <a:r>
              <a:rPr lang="fr-FR" sz="3600" dirty="0"/>
              <a:t>Agra Bazar – </a:t>
            </a:r>
            <a:r>
              <a:rPr lang="hi-IN" sz="3600" dirty="0" err="1"/>
              <a:t>अगरा</a:t>
            </a:r>
            <a:r>
              <a:rPr lang="hi-IN" sz="3600" dirty="0"/>
              <a:t> बाज़ार</a:t>
            </a:r>
            <a:endParaRPr lang="fr-FR" sz="3600" dirty="0"/>
          </a:p>
        </p:txBody>
      </p:sp>
      <p:sp>
        <p:nvSpPr>
          <p:cNvPr id="4" name="Espace réservé de la date 3">
            <a:extLst>
              <a:ext uri="{FF2B5EF4-FFF2-40B4-BE49-F238E27FC236}">
                <a16:creationId xmlns:a16="http://schemas.microsoft.com/office/drawing/2014/main" id="{AECA726C-385D-4D9A-8FDD-51EA493D2450}"/>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28C8B9A4-5D2F-4D0E-B3A3-466AF50E6B26}"/>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61C1AEA5-2A84-4C9C-8C68-07A62D4AA696}"/>
              </a:ext>
            </a:extLst>
          </p:cNvPr>
          <p:cNvSpPr>
            <a:spLocks noGrp="1"/>
          </p:cNvSpPr>
          <p:nvPr>
            <p:ph type="sldNum" sz="quarter" idx="12"/>
          </p:nvPr>
        </p:nvSpPr>
        <p:spPr/>
        <p:txBody>
          <a:bodyPr/>
          <a:lstStyle/>
          <a:p>
            <a:fld id="{84C65E61-D2B8-4AC2-A68F-A309726425DC}" type="slidenum">
              <a:rPr lang="fr-FR" smtClean="0"/>
              <a:t>8</a:t>
            </a:fld>
            <a:endParaRPr lang="fr-FR"/>
          </a:p>
        </p:txBody>
      </p:sp>
    </p:spTree>
    <p:extLst>
      <p:ext uri="{BB962C8B-B14F-4D97-AF65-F5344CB8AC3E}">
        <p14:creationId xmlns:p14="http://schemas.microsoft.com/office/powerpoint/2010/main" val="26770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B3C51132-2845-40C9-8A81-F71ABB27C7FF}"/>
              </a:ext>
            </a:extLst>
          </p:cNvPr>
          <p:cNvSpPr>
            <a:spLocks noGrp="1"/>
          </p:cNvSpPr>
          <p:nvPr>
            <p:ph type="title"/>
          </p:nvPr>
        </p:nvSpPr>
        <p:spPr/>
        <p:txBody>
          <a:bodyPr/>
          <a:lstStyle/>
          <a:p>
            <a:r>
              <a:rPr lang="fr-FR" i="1" dirty="0"/>
              <a:t>Agra Bazar</a:t>
            </a:r>
            <a:r>
              <a:rPr lang="fr-FR" dirty="0"/>
              <a:t> : argument</a:t>
            </a:r>
          </a:p>
        </p:txBody>
      </p:sp>
      <p:sp>
        <p:nvSpPr>
          <p:cNvPr id="8" name="Espace réservé du contenu 7">
            <a:extLst>
              <a:ext uri="{FF2B5EF4-FFF2-40B4-BE49-F238E27FC236}">
                <a16:creationId xmlns:a16="http://schemas.microsoft.com/office/drawing/2014/main" id="{48015FB5-A8F3-4B2D-92D7-2760FCA5E56C}"/>
              </a:ext>
            </a:extLst>
          </p:cNvPr>
          <p:cNvSpPr>
            <a:spLocks noGrp="1"/>
          </p:cNvSpPr>
          <p:nvPr>
            <p:ph idx="1"/>
          </p:nvPr>
        </p:nvSpPr>
        <p:spPr/>
        <p:txBody>
          <a:bodyPr>
            <a:normAutofit/>
          </a:bodyPr>
          <a:lstStyle/>
          <a:p>
            <a:r>
              <a:rPr lang="fr-FR" dirty="0"/>
              <a:t>La pièce se déroule au </a:t>
            </a:r>
            <a:r>
              <a:rPr lang="fr-FR" cap="small" dirty="0" err="1"/>
              <a:t>xix</a:t>
            </a:r>
            <a:r>
              <a:rPr lang="fr-FR" baseline="30000" dirty="0" err="1"/>
              <a:t>e</a:t>
            </a:r>
            <a:r>
              <a:rPr lang="fr-FR" dirty="0"/>
              <a:t> siècle, en plein déploiement de l’empire britannique, remplaçant l’empire moghol déchu</a:t>
            </a:r>
          </a:p>
          <a:p>
            <a:r>
              <a:rPr lang="fr-FR" dirty="0"/>
              <a:t>La thématique principale en est la perte des valeurs (et donc nostalgie du passé), au travers des personnages du bouquiniste, de ses clients (professeur, poète et son admirateur, ainsi que le biographe)</a:t>
            </a:r>
          </a:p>
          <a:p>
            <a:r>
              <a:rPr lang="fr-FR" dirty="0"/>
              <a:t>Par ailleurs, l’évocation de la poésie comme vecteur de culture, y compris très populaire, est concrétisée par le truchement du poète Nazir </a:t>
            </a:r>
            <a:r>
              <a:rPr lang="fr-FR" dirty="0" err="1"/>
              <a:t>Akbarabadi</a:t>
            </a:r>
            <a:r>
              <a:rPr lang="fr-FR" dirty="0"/>
              <a:t> qui, comme nous le verrons juste après, a pris fait et cause pour le peuple</a:t>
            </a:r>
          </a:p>
          <a:p>
            <a:r>
              <a:rPr lang="fr-FR" dirty="0"/>
              <a:t>Le bazar d’Agra est un prétexte haut en couleurs pour matérialiser ces desseins</a:t>
            </a:r>
          </a:p>
        </p:txBody>
      </p:sp>
      <p:sp>
        <p:nvSpPr>
          <p:cNvPr id="4" name="Espace réservé de la date 3">
            <a:extLst>
              <a:ext uri="{FF2B5EF4-FFF2-40B4-BE49-F238E27FC236}">
                <a16:creationId xmlns:a16="http://schemas.microsoft.com/office/drawing/2014/main" id="{9E051428-4A8E-4123-87B8-5C0D2C9D010D}"/>
              </a:ext>
            </a:extLst>
          </p:cNvPr>
          <p:cNvSpPr>
            <a:spLocks noGrp="1"/>
          </p:cNvSpPr>
          <p:nvPr>
            <p:ph type="dt" sz="half" idx="10"/>
          </p:nvPr>
        </p:nvSpPr>
        <p:spPr/>
        <p:txBody>
          <a:bodyPr/>
          <a:lstStyle/>
          <a:p>
            <a:r>
              <a:rPr lang="fr-FR"/>
              <a:t>Séminaire IrAsia – 6 décembre 2019</a:t>
            </a:r>
          </a:p>
        </p:txBody>
      </p:sp>
      <p:sp>
        <p:nvSpPr>
          <p:cNvPr id="5" name="Espace réservé du pied de page 4">
            <a:extLst>
              <a:ext uri="{FF2B5EF4-FFF2-40B4-BE49-F238E27FC236}">
                <a16:creationId xmlns:a16="http://schemas.microsoft.com/office/drawing/2014/main" id="{E1EAE2A6-DB94-45B5-9F27-F7253935A5F8}"/>
              </a:ext>
            </a:extLst>
          </p:cNvPr>
          <p:cNvSpPr>
            <a:spLocks noGrp="1"/>
          </p:cNvSpPr>
          <p:nvPr>
            <p:ph type="ftr" sz="quarter" idx="11"/>
          </p:nvPr>
        </p:nvSpPr>
        <p:spPr/>
        <p:txBody>
          <a:bodyPr/>
          <a:lstStyle/>
          <a:p>
            <a:r>
              <a:rPr lang="fr-FR"/>
              <a:t>La nostalgie dans Agra Bazar</a:t>
            </a:r>
          </a:p>
        </p:txBody>
      </p:sp>
      <p:sp>
        <p:nvSpPr>
          <p:cNvPr id="6" name="Espace réservé du numéro de diapositive 5">
            <a:extLst>
              <a:ext uri="{FF2B5EF4-FFF2-40B4-BE49-F238E27FC236}">
                <a16:creationId xmlns:a16="http://schemas.microsoft.com/office/drawing/2014/main" id="{25D07E37-F2F7-4A16-BE2C-0874B5D47DBA}"/>
              </a:ext>
            </a:extLst>
          </p:cNvPr>
          <p:cNvSpPr>
            <a:spLocks noGrp="1"/>
          </p:cNvSpPr>
          <p:nvPr>
            <p:ph type="sldNum" sz="quarter" idx="12"/>
          </p:nvPr>
        </p:nvSpPr>
        <p:spPr/>
        <p:txBody>
          <a:bodyPr/>
          <a:lstStyle/>
          <a:p>
            <a:fld id="{84C65E61-D2B8-4AC2-A68F-A309726425DC}" type="slidenum">
              <a:rPr lang="fr-FR" smtClean="0"/>
              <a:t>9</a:t>
            </a:fld>
            <a:endParaRPr lang="fr-FR"/>
          </a:p>
        </p:txBody>
      </p:sp>
    </p:spTree>
    <p:extLst>
      <p:ext uri="{BB962C8B-B14F-4D97-AF65-F5344CB8AC3E}">
        <p14:creationId xmlns:p14="http://schemas.microsoft.com/office/powerpoint/2010/main" val="319274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500"/>
                                        <p:tgtEl>
                                          <p:spTgt spid="8">
                                            <p:txEl>
                                              <p:pRg st="2" end="2"/>
                                            </p:txEl>
                                          </p:spTgt>
                                        </p:tgtEl>
                                      </p:cBhvr>
                                    </p:animEffect>
                                  </p:childTnLst>
                                </p:cTn>
                              </p:par>
                            </p:childTnLst>
                          </p:cTn>
                        </p:par>
                        <p:par>
                          <p:cTn id="16" fill="hold">
                            <p:stCondLst>
                              <p:cond delay="2500"/>
                            </p:stCondLst>
                            <p:childTnLst>
                              <p:par>
                                <p:cTn id="17" presetID="22" presetClass="entr" presetSubtype="8"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dobe Devanagari">
      <a:majorFont>
        <a:latin typeface="Adobe Devanagari"/>
        <a:ea typeface=""/>
        <a:cs typeface="Adobe Devanagari"/>
      </a:majorFont>
      <a:minorFont>
        <a:latin typeface="Adobe Devanagari"/>
        <a:ea typeface=""/>
        <a:cs typeface="Adobe Devanagari"/>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13253784-1479-410E-92BF-98BEAE2C39E1}" vid="{13A9A1AF-1633-41CA-A877-B27554CD91B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1330</TotalTime>
  <Words>7866</Words>
  <Application>Microsoft Office PowerPoint</Application>
  <PresentationFormat>Affichage à l'écran (16:9)</PresentationFormat>
  <Paragraphs>663</Paragraphs>
  <Slides>41</Slides>
  <Notes>41</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Adobe Devanagari</vt:lpstr>
      <vt:lpstr>Arial</vt:lpstr>
      <vt:lpstr>Calibri</vt:lpstr>
      <vt:lpstr>Wingdings</vt:lpstr>
      <vt:lpstr>Thème Office</vt:lpstr>
      <vt:lpstr>La nostalgie dans Agra Bazar</vt:lpstr>
      <vt:lpstr>Sommaire</vt:lpstr>
      <vt:lpstr>Présentation PowerPoint</vt:lpstr>
      <vt:lpstr>Présentation PowerPoint</vt:lpstr>
      <vt:lpstr>Habib Tanvir (1923-2009)</vt:lpstr>
      <vt:lpstr>Repères biographiques : dates clefs</vt:lpstr>
      <vt:lpstr>Habib Tanvir</vt:lpstr>
      <vt:lpstr>Habib Tanvir</vt:lpstr>
      <vt:lpstr>Agra Bazar : argument</vt:lpstr>
      <vt:lpstr>Agra Bazar</vt:lpstr>
      <vt:lpstr>Agra Bazar : mises en scène</vt:lpstr>
      <vt:lpstr>Personnages (nombre variable suivant édition, ici 34)</vt:lpstr>
      <vt:lpstr>Nazir Akbarabadi (1740-1830)</vt:lpstr>
      <vt:lpstr>Nazir Akbarabadi (1740-1830) </vt:lpstr>
      <vt:lpstr>Terminologie</vt:lpstr>
      <vt:lpstr>Nostalgie à la manière de… Mémoire de groupe</vt:lpstr>
      <vt:lpstr>La nostalgie vue de l’Inde</vt:lpstr>
      <vt:lpstr>Éléments d’esthétique ourdoue</vt:lpstr>
      <vt:lpstr>3 chants de la pièce commentés</vt:lpstr>
      <vt:lpstr>Exemple 1</vt:lpstr>
      <vt:lpstr>Fabuleuse était l’enfance du joueur de flûte… 1/3</vt:lpstr>
      <vt:lpstr>Fabuleuse était l’enfance du joueur de flûte… 2/3</vt:lpstr>
      <vt:lpstr>Fabuleuse était l’enfance du joueur de flûte… 3/3</vt:lpstr>
      <vt:lpstr>Exemple 2</vt:lpstr>
      <vt:lpstr>Le ghazal, la parole amoureuse</vt:lpstr>
      <vt:lpstr>Fiers tyrans qui se jouent de ma douleur… 1/3</vt:lpstr>
      <vt:lpstr>Fiers tyrans qui se jouent de ma douleur… 2/3</vt:lpstr>
      <vt:lpstr>Fiers tyrans qui se jouent de ma douleur… 3/3</vt:lpstr>
      <vt:lpstr>Exemple 3</vt:lpstr>
      <vt:lpstr>La poésie, maintenant, pour moi, c’est fini ! 1/5</vt:lpstr>
      <vt:lpstr>La poésie, maintenant, pour moi, c’est fini ! 2/5</vt:lpstr>
      <vt:lpstr>La poésie, maintenant, pour moi, c’est fini ! 3/5</vt:lpstr>
      <vt:lpstr>La poésie, maintenant, pour moi, c’est fini ! 4/5</vt:lpstr>
      <vt:lpstr>La poésie, maintenant, pour moi, c’est fini ! 5/5</vt:lpstr>
      <vt:lpstr>Émotions qui contribuent au sentiment de nostalgie</vt:lpstr>
      <vt:lpstr>Autres éléments récurrents de la nostalgie</vt:lpstr>
      <vt:lpstr>Rappels historiques dans cette pièce</vt:lpstr>
      <vt:lpstr>Qui regrette quoi/qui?</vt:lpstr>
      <vt:lpstr>Conclusion générale</vt:lpstr>
      <vt:lpstr>Quelques références</vt:lpstr>
      <vt:lpstr>C’est aussi un homme!   ādmi nama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nostalgie dans Agra Bazar</dc:title>
  <dc:creator>Jyoti Garin</dc:creator>
  <cp:lastModifiedBy>Pascal Garin</cp:lastModifiedBy>
  <cp:revision>127</cp:revision>
  <cp:lastPrinted>2019-12-03T10:29:22Z</cp:lastPrinted>
  <dcterms:created xsi:type="dcterms:W3CDTF">2019-11-22T15:08:39Z</dcterms:created>
  <dcterms:modified xsi:type="dcterms:W3CDTF">2023-10-15T12:50:09Z</dcterms:modified>
</cp:coreProperties>
</file>