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29"/>
  </p:notesMasterIdLst>
  <p:sldIdLst>
    <p:sldId id="256" r:id="rId2"/>
    <p:sldId id="265" r:id="rId3"/>
    <p:sldId id="278" r:id="rId4"/>
    <p:sldId id="279" r:id="rId5"/>
    <p:sldId id="280" r:id="rId6"/>
    <p:sldId id="281" r:id="rId7"/>
    <p:sldId id="264" r:id="rId8"/>
    <p:sldId id="267" r:id="rId9"/>
    <p:sldId id="268" r:id="rId10"/>
    <p:sldId id="257" r:id="rId11"/>
    <p:sldId id="258" r:id="rId12"/>
    <p:sldId id="259" r:id="rId13"/>
    <p:sldId id="260" r:id="rId14"/>
    <p:sldId id="261" r:id="rId15"/>
    <p:sldId id="262" r:id="rId16"/>
    <p:sldId id="266" r:id="rId17"/>
    <p:sldId id="270" r:id="rId18"/>
    <p:sldId id="269" r:id="rId19"/>
    <p:sldId id="272" r:id="rId20"/>
    <p:sldId id="284" r:id="rId21"/>
    <p:sldId id="282" r:id="rId22"/>
    <p:sldId id="275" r:id="rId23"/>
    <p:sldId id="276" r:id="rId24"/>
    <p:sldId id="277" r:id="rId25"/>
    <p:sldId id="273" r:id="rId26"/>
    <p:sldId id="271" r:id="rId27"/>
    <p:sldId id="283" r:id="rId28"/>
  </p:sldIdLst>
  <p:sldSz cx="9144000" cy="5143500" type="screen16x9"/>
  <p:notesSz cx="6858000" cy="9144000"/>
  <p:embeddedFontLst>
    <p:embeddedFont>
      <p:font typeface="Adobe Devanagari" panose="02040503050201020203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7" autoAdjust="0"/>
  </p:normalViewPr>
  <p:slideViewPr>
    <p:cSldViewPr snapToGrid="0">
      <p:cViewPr varScale="1">
        <p:scale>
          <a:sx n="157" d="100"/>
          <a:sy n="157" d="100"/>
        </p:scale>
        <p:origin x="276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2F6D2-7B37-4733-A685-52677735A79A}" type="datetimeFigureOut">
              <a:rPr lang="fr-FR" smtClean="0"/>
              <a:t>11/01/2020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5249C-8508-43B0-B32B-77773CDB72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18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00" y="720000"/>
            <a:ext cx="6984000" cy="18000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0000" y="2701528"/>
            <a:ext cx="6984000" cy="1440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1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4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900000"/>
            <a:ext cx="8424000" cy="216000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3240000"/>
            <a:ext cx="8424000" cy="1080000"/>
          </a:xfrm>
        </p:spPr>
        <p:txBody>
          <a:bodyPr lIns="0" rIns="0"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4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260000"/>
            <a:ext cx="3960000" cy="35280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000" y="1260000"/>
            <a:ext cx="3960000" cy="35280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2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424000" cy="720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260872"/>
            <a:ext cx="3960000" cy="540000"/>
          </a:xfrm>
        </p:spPr>
        <p:txBody>
          <a:bodyPr bIns="72000" anchor="b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0000" y="1800000"/>
            <a:ext cx="3960000" cy="29880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4000" y="1260872"/>
            <a:ext cx="3960000" cy="540000"/>
          </a:xfrm>
        </p:spPr>
        <p:txBody>
          <a:bodyPr bIns="72000" anchor="b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4000" y="1800000"/>
            <a:ext cx="3960000" cy="29880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9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5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2880000" cy="1080000"/>
          </a:xfrm>
        </p:spPr>
        <p:txBody>
          <a:bodyPr lIns="72000" rIns="72000"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0" y="359999"/>
            <a:ext cx="5184000" cy="4428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1439999"/>
            <a:ext cx="2880000" cy="3348000"/>
          </a:xfrm>
        </p:spPr>
        <p:txBody>
          <a:bodyPr lIns="72000" rIns="7200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9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2880000" cy="10800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0" y="359998"/>
            <a:ext cx="5184000" cy="442800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/>
              <a:t>Cliquez </a:t>
            </a:r>
            <a:r>
              <a:rPr lang="fr-FR"/>
              <a:t>sur l'icône </a:t>
            </a:r>
            <a:r>
              <a:rPr lang="fr-FR" dirty="0"/>
              <a:t>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1440000"/>
            <a:ext cx="2880000" cy="3348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8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7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15EBA1E2-469D-43A8-AFD4-54B01DBE368F}"/>
              </a:ext>
            </a:extLst>
          </p:cNvPr>
          <p:cNvPicPr preferRelativeResize="0">
            <a:picLocks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0000" y="360000"/>
            <a:ext cx="8424000" cy="4428000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4896000"/>
            <a:ext cx="108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r>
              <a:rPr lang="fr-FR"/>
              <a:t>11 janvier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0000" y="4896000"/>
            <a:ext cx="576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r>
              <a:rPr lang="fr-FR"/>
              <a:t>Le sanskrit est-il soluble dans le yoga 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4000" y="4896000"/>
            <a:ext cx="36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fld id="{E4AA8DEE-FA8D-416B-80B4-99D16BFE5768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90C627-AA2F-42B8-9C8C-409BCB8C9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9506" b="-3602"/>
          <a:stretch/>
        </p:blipFill>
        <p:spPr>
          <a:xfrm>
            <a:off x="3043237" y="360000"/>
            <a:ext cx="3057525" cy="1620000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22F0C725-BDA4-412E-A2CF-1C11E8E23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-2" b="50002"/>
          <a:stretch/>
        </p:blipFill>
        <p:spPr>
          <a:xfrm>
            <a:off x="1314855" y="4423500"/>
            <a:ext cx="6514288" cy="360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8424000" cy="900000"/>
          </a:xfrm>
          <a:prstGeom prst="rect">
            <a:avLst/>
          </a:prstGeom>
        </p:spPr>
        <p:txBody>
          <a:bodyPr vert="horz" lIns="0" tIns="0" rIns="0" bIns="0" rtlCol="0" anchor="ctr" anchorCtr="1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260000"/>
            <a:ext cx="8424000" cy="3528000"/>
          </a:xfrm>
          <a:prstGeom prst="rect">
            <a:avLst/>
          </a:prstGeom>
        </p:spPr>
        <p:txBody>
          <a:bodyPr vert="horz" lIns="72000" tIns="0" rIns="72000" bIns="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6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accent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468000" indent="-216000" algn="l" defTabSz="685800" rtl="0" eaLnBrk="1" latinLnBrk="0" hangingPunct="1">
        <a:lnSpc>
          <a:spcPct val="100000"/>
        </a:lnSpc>
        <a:spcBef>
          <a:spcPts val="300"/>
        </a:spcBef>
        <a:buFont typeface="Calibri" panose="020F0502020204030204" pitchFamily="34" charset="0"/>
        <a:buChar char="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720000" indent="-144000" algn="l" defTabSz="685800" rtl="0" eaLnBrk="1" latinLnBrk="0" hangingPunct="1">
        <a:lnSpc>
          <a:spcPct val="100000"/>
        </a:lnSpc>
        <a:spcBef>
          <a:spcPts val="0"/>
        </a:spcBef>
        <a:buSzPct val="80000"/>
        <a:buFont typeface="Wingdings" panose="05000000000000000000" pitchFamily="2" charset="2"/>
        <a:buChar char="§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0.sv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://www.chatranjali.fr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sv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9AF3F-FDE9-4456-B852-A5FCC34CF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720000"/>
            <a:ext cx="6984000" cy="1800000"/>
          </a:xfrm>
        </p:spPr>
        <p:txBody>
          <a:bodyPr>
            <a:normAutofit/>
          </a:bodyPr>
          <a:lstStyle/>
          <a:p>
            <a:r>
              <a:rPr lang="fr-FR" dirty="0"/>
              <a:t>Le sanskrit</a:t>
            </a:r>
            <a:br>
              <a:rPr lang="fr-FR" dirty="0"/>
            </a:br>
            <a:r>
              <a:rPr lang="fr-FR" dirty="0"/>
              <a:t>est-il soluble dans le yoga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DEB4CE-950D-439B-B939-1505A1659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0" y="2701528"/>
            <a:ext cx="6984000" cy="1440000"/>
          </a:xfrm>
        </p:spPr>
        <p:txBody>
          <a:bodyPr>
            <a:normAutofit fontScale="85000" lnSpcReduction="20000"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Cité des Associations</a:t>
            </a:r>
            <a:br>
              <a:rPr lang="fr-FR" dirty="0"/>
            </a:br>
            <a:r>
              <a:rPr lang="fr-FR" dirty="0"/>
              <a:t>93 la Canebière, 13001 Marseille</a:t>
            </a:r>
            <a:br>
              <a:rPr lang="fr-FR" dirty="0"/>
            </a:br>
            <a:r>
              <a:rPr lang="fr-FR" dirty="0"/>
              <a:t>11 janvier 2020, de 15:00 à 16:30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54AD30-B343-4714-955B-7D0495DC1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2628000"/>
            <a:ext cx="1440000" cy="6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F8C596B-1FCB-4C65-AC77-02F6C59705C9}"/>
              </a:ext>
            </a:extLst>
          </p:cNvPr>
          <p:cNvSpPr txBox="1"/>
          <p:nvPr/>
        </p:nvSpPr>
        <p:spPr>
          <a:xfrm>
            <a:off x="4104000" y="4176000"/>
            <a:ext cx="936000" cy="36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Jyoti Garin</a:t>
            </a:r>
          </a:p>
        </p:txBody>
      </p:sp>
    </p:spTree>
    <p:extLst>
      <p:ext uri="{BB962C8B-B14F-4D97-AF65-F5344CB8AC3E}">
        <p14:creationId xmlns:p14="http://schemas.microsoft.com/office/powerpoint/2010/main" val="298587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2D3059-15F5-4D26-BDBA-51960A75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Garuḍāsana</a:t>
            </a:r>
            <a:r>
              <a:rPr lang="fr-FR" dirty="0"/>
              <a:t> – Posture n°1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C9E6563-B583-419E-854B-D4DC3D733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2163125"/>
            <a:ext cx="1524003" cy="172212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267406-A933-4316-A779-F00142F1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57CCAD-D4F8-41EB-ADB7-13F6686E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943C72-8AE0-4B2D-AEBD-D9C3ECCD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10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66FE6E-D86A-4D13-9415-7AFEE6BB9DF1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Encyclopedia of Traditional Asanas, </a:t>
            </a:r>
            <a:r>
              <a:rPr lang="fr-FR" sz="1100" dirty="0" err="1">
                <a:solidFill>
                  <a:schemeClr val="accent4"/>
                </a:solidFill>
              </a:rPr>
              <a:t>Manmath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Gharote</a:t>
            </a:r>
            <a:r>
              <a:rPr lang="fr-FR" sz="1100" dirty="0">
                <a:solidFill>
                  <a:schemeClr val="accent4"/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2446718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0D9EF-CE39-4307-9461-7993C32A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Garuḍāsana</a:t>
            </a:r>
            <a:r>
              <a:rPr lang="fr-FR" dirty="0"/>
              <a:t> – Posture n°2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652690B-A489-4A63-8963-653CE0F45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81187"/>
            <a:ext cx="1981200" cy="2286000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0E3F8F-1216-4E12-8571-7CD46F76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750412-36B7-448B-85DF-59CD2D8A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564611-BF68-47BD-BF22-2FB8463C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30E0C2-112D-4FF7-9060-BE8E77EFDBD2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Encyclopedia of Traditional Asanas, </a:t>
            </a:r>
            <a:r>
              <a:rPr lang="fr-FR" sz="1100" dirty="0" err="1">
                <a:solidFill>
                  <a:schemeClr val="accent4"/>
                </a:solidFill>
              </a:rPr>
              <a:t>Manmath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Gharote</a:t>
            </a:r>
            <a:r>
              <a:rPr lang="fr-FR" sz="1100" dirty="0">
                <a:solidFill>
                  <a:schemeClr val="accent4"/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4285504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FAC87-9C86-4B00-9D22-23AD6E90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Garuḍāsana</a:t>
            </a:r>
            <a:r>
              <a:rPr lang="fr-FR" dirty="0"/>
              <a:t> – Posture n°3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81E9C48-F373-4150-8076-594C92E4B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00" y="1995485"/>
            <a:ext cx="1524003" cy="205740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139942-92C4-4514-9923-F9286A2E3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2CDEB6-DA5B-4981-93EF-47270551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B2B313-A84B-44C6-B382-7BA18553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6E1F819-3403-43BD-9375-D42846E5CEA6}"/>
              </a:ext>
            </a:extLst>
          </p:cNvPr>
          <p:cNvSpPr txBox="1"/>
          <p:nvPr/>
        </p:nvSpPr>
        <p:spPr>
          <a:xfrm>
            <a:off x="432000" y="4608000"/>
            <a:ext cx="4320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Encyclopedia of Traditional Asanas, </a:t>
            </a:r>
            <a:r>
              <a:rPr lang="fr-FR" sz="1100" dirty="0" err="1">
                <a:solidFill>
                  <a:schemeClr val="accent4"/>
                </a:solidFill>
              </a:rPr>
              <a:t>Manmath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Gharote</a:t>
            </a:r>
            <a:r>
              <a:rPr lang="fr-FR" sz="1100" dirty="0">
                <a:solidFill>
                  <a:schemeClr val="accent4"/>
                </a:solidFill>
              </a:rPr>
              <a:t>, 2013</a:t>
            </a:r>
          </a:p>
        </p:txBody>
      </p:sp>
      <p:pic>
        <p:nvPicPr>
          <p:cNvPr id="9" name="Espace réservé du contenu 7">
            <a:extLst>
              <a:ext uri="{FF2B5EF4-FFF2-40B4-BE49-F238E27FC236}">
                <a16:creationId xmlns:a16="http://schemas.microsoft.com/office/drawing/2014/main" id="{F8439B1F-31E0-47A2-A1BA-5455D9E16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0" y="936000"/>
            <a:ext cx="1975358" cy="352742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FAFC95-099A-4515-B385-4896138237C6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</a:t>
            </a:r>
            <a:r>
              <a:rPr lang="fr-FR" sz="1100" dirty="0" err="1">
                <a:solidFill>
                  <a:schemeClr val="accent4"/>
                </a:solidFill>
              </a:rPr>
              <a:t>Eighty</a:t>
            </a:r>
            <a:r>
              <a:rPr lang="fr-FR" sz="1100" dirty="0">
                <a:solidFill>
                  <a:schemeClr val="accent4"/>
                </a:solidFill>
              </a:rPr>
              <a:t>-four </a:t>
            </a:r>
            <a:r>
              <a:rPr lang="fr-FR" sz="1100" dirty="0" err="1">
                <a:solidFill>
                  <a:schemeClr val="accent4"/>
                </a:solidFill>
              </a:rPr>
              <a:t>Āsanas</a:t>
            </a:r>
            <a:r>
              <a:rPr lang="fr-FR" sz="1100" dirty="0">
                <a:solidFill>
                  <a:schemeClr val="accent4"/>
                </a:solidFill>
              </a:rPr>
              <a:t> in Yoga, </a:t>
            </a:r>
            <a:r>
              <a:rPr lang="fr-FR" sz="1100" dirty="0" err="1">
                <a:solidFill>
                  <a:schemeClr val="accent4"/>
                </a:solidFill>
              </a:rPr>
              <a:t>Gudrun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Bühnemann</a:t>
            </a:r>
            <a:r>
              <a:rPr lang="fr-FR" sz="1100" dirty="0">
                <a:solidFill>
                  <a:schemeClr val="accent4"/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2032528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94624-764B-403A-99EB-839E17FD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Garuḍāsana</a:t>
            </a:r>
            <a:r>
              <a:rPr lang="fr-FR" dirty="0"/>
              <a:t> – Posture n°4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4AAF5A5-4408-4BE9-B1AE-723EBF3D1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1957385"/>
            <a:ext cx="1066802" cy="213360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764320-90B3-485D-8B8A-6A86200D1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51377E-175C-4DB6-A878-D224B7D7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D17B18-F8EE-46D0-9983-C0E89C8C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C2CA74-0299-4900-A496-5FAA81160553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Encyclopedia of Traditional Asanas, </a:t>
            </a:r>
            <a:r>
              <a:rPr lang="fr-FR" sz="1100" dirty="0" err="1">
                <a:solidFill>
                  <a:schemeClr val="accent4"/>
                </a:solidFill>
              </a:rPr>
              <a:t>Manmath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Gharote</a:t>
            </a:r>
            <a:r>
              <a:rPr lang="fr-FR" sz="1100" dirty="0">
                <a:solidFill>
                  <a:schemeClr val="accent4"/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2697627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1C5DF-664B-43AC-965F-DDF91A917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Garuḍāsana</a:t>
            </a:r>
            <a:r>
              <a:rPr lang="fr-FR" dirty="0"/>
              <a:t> – Posture n°5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94DB82F-1312-4F65-9049-52B071846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8" y="2163125"/>
            <a:ext cx="1981204" cy="1722124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1B1FB9-A8B6-4174-B773-9500DBDA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D99E0B-0011-482C-85E0-C7B2A187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7F04B-C992-4BE3-956F-59275909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7C7845-AB08-40DC-A769-EC341B903086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Encyclopedia of Traditional Asanas, </a:t>
            </a:r>
            <a:r>
              <a:rPr lang="fr-FR" sz="1100" dirty="0" err="1">
                <a:solidFill>
                  <a:schemeClr val="accent4"/>
                </a:solidFill>
              </a:rPr>
              <a:t>Manmath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Gharote</a:t>
            </a:r>
            <a:r>
              <a:rPr lang="fr-FR" sz="1100" dirty="0">
                <a:solidFill>
                  <a:schemeClr val="accent4"/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457856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B194B-6347-4B07-BF46-D7AC3F85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Garuḍāsana</a:t>
            </a:r>
            <a:r>
              <a:rPr lang="fr-FR" dirty="0"/>
              <a:t> – Posture n°6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8998EE9-709C-483F-9777-C8AE4B819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9" y="1804985"/>
            <a:ext cx="853442" cy="2438405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3AF0D0-5463-4653-BF3E-D692F3DC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74308A-621F-4B90-9682-C1DCB40B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DDE04A-55F8-4393-8657-5CD754CC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B0767D-6ACE-4F40-8031-E1E1CD275E97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Encyclopedia of Traditional Asanas, </a:t>
            </a:r>
            <a:r>
              <a:rPr lang="fr-FR" sz="1100" dirty="0" err="1">
                <a:solidFill>
                  <a:schemeClr val="accent4"/>
                </a:solidFill>
              </a:rPr>
              <a:t>Manmath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Gharote</a:t>
            </a:r>
            <a:r>
              <a:rPr lang="fr-FR" sz="1100" dirty="0">
                <a:solidFill>
                  <a:schemeClr val="accent4"/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2172840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88DD7FE-9820-4481-A87F-2FB8AD10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Garuḍāsana</a:t>
            </a:r>
            <a:r>
              <a:rPr lang="fr-FR" dirty="0"/>
              <a:t> – Les six postures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9EDC33-E765-42B1-B67F-3F6B128B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5DFD56-D1A3-4EF8-B84A-A82997DA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6C3243-8CF9-4FDF-8BDE-6FD267FC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16</a:t>
            </a:fld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CD02871-5CCB-4257-A1CC-B5BE6D129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23" y="2388436"/>
            <a:ext cx="1219202" cy="137769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Espace réservé du contenu 7">
            <a:extLst>
              <a:ext uri="{FF2B5EF4-FFF2-40B4-BE49-F238E27FC236}">
                <a16:creationId xmlns:a16="http://schemas.microsoft.com/office/drawing/2014/main" id="{9C5A864A-939F-4874-843F-8D57876A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3" y="2277185"/>
            <a:ext cx="1386840" cy="16002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Espace réservé du contenu 7">
            <a:extLst>
              <a:ext uri="{FF2B5EF4-FFF2-40B4-BE49-F238E27FC236}">
                <a16:creationId xmlns:a16="http://schemas.microsoft.com/office/drawing/2014/main" id="{22B77AD8-FE7F-43A6-9273-B980B9860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61" y="2357193"/>
            <a:ext cx="1066802" cy="144018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Espace réservé du contenu 7">
            <a:extLst>
              <a:ext uri="{FF2B5EF4-FFF2-40B4-BE49-F238E27FC236}">
                <a16:creationId xmlns:a16="http://schemas.microsoft.com/office/drawing/2014/main" id="{04CD89CA-2C6D-4521-BF19-BEC3E1EA4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2016000"/>
            <a:ext cx="1066802" cy="2133604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Espace réservé du contenu 7">
            <a:extLst>
              <a:ext uri="{FF2B5EF4-FFF2-40B4-BE49-F238E27FC236}">
                <a16:creationId xmlns:a16="http://schemas.microsoft.com/office/drawing/2014/main" id="{AFEBA0F7-EC61-4E0A-BD33-459959938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61" y="2474540"/>
            <a:ext cx="1386843" cy="120548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Espace réservé du contenu 7">
            <a:extLst>
              <a:ext uri="{FF2B5EF4-FFF2-40B4-BE49-F238E27FC236}">
                <a16:creationId xmlns:a16="http://schemas.microsoft.com/office/drawing/2014/main" id="{1EE446C3-463E-4679-9AD3-2A42CD3D4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02" y="1980000"/>
            <a:ext cx="768098" cy="219456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Espace réservé du contenu 7">
            <a:extLst>
              <a:ext uri="{FF2B5EF4-FFF2-40B4-BE49-F238E27FC236}">
                <a16:creationId xmlns:a16="http://schemas.microsoft.com/office/drawing/2014/main" id="{83904BF3-73B0-4A98-8383-B017A02DC3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2016000"/>
            <a:ext cx="1066802" cy="2133604"/>
          </a:xfrm>
          <a:prstGeom prst="rect">
            <a:avLst/>
          </a:prstGeom>
          <a:effectLst/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BE5E9FB-C045-465A-B682-072E197CAD3B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Encyclopedia of Traditional Asanas, </a:t>
            </a:r>
            <a:r>
              <a:rPr lang="fr-FR" sz="1100" dirty="0" err="1">
                <a:solidFill>
                  <a:schemeClr val="accent4"/>
                </a:solidFill>
              </a:rPr>
              <a:t>Manmath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Gharote</a:t>
            </a:r>
            <a:r>
              <a:rPr lang="fr-FR" sz="1100" dirty="0">
                <a:solidFill>
                  <a:schemeClr val="accent4"/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3862913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FEB5B96-871F-4B77-89F4-673B8560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« Posture de l’aigle » aujourd’hui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4232B8E-1722-4A52-9EEC-A32F1E9BE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0" y="1080000"/>
            <a:ext cx="987235" cy="3527425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92EE08-9AC8-4C59-9443-793920E4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0093ACB-3FF8-4011-9D8A-9E394EBD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15C668-CC5A-463A-A836-9E6B21B7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27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A98861-807D-452D-80C9-5284DB89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Garuḍa</a:t>
            </a:r>
            <a:r>
              <a:rPr lang="fr-FR" dirty="0"/>
              <a:t> en Asie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508965-D732-45CF-A6F7-E1F345FD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675C2C-FDCD-450B-9B01-991369D6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8A794A-406A-4787-8763-1A02E097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18</a:t>
            </a:fld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03B0D855-F674-4082-8485-461D30B25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000" y="540000"/>
            <a:ext cx="1714500" cy="1143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87C904-3598-4EEA-9ABF-FD311C031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440000"/>
            <a:ext cx="1309524" cy="2380953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CC7DC0-AC81-4508-8F83-B0BE4E7A3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440000"/>
            <a:ext cx="1661905" cy="240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E08983-2540-4124-8865-60831A8B6BBB}"/>
              </a:ext>
            </a:extLst>
          </p:cNvPr>
          <p:cNvSpPr txBox="1"/>
          <p:nvPr/>
        </p:nvSpPr>
        <p:spPr>
          <a:xfrm>
            <a:off x="4104000" y="4320000"/>
            <a:ext cx="127118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Musée Guimet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6E6B92F-FF22-4ECA-949E-7F98BF967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00000"/>
            <a:ext cx="1340952" cy="219047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E5CF8FD-13B1-4CC3-86FA-3B65B222E3D1}"/>
              </a:ext>
            </a:extLst>
          </p:cNvPr>
          <p:cNvSpPr txBox="1"/>
          <p:nvPr/>
        </p:nvSpPr>
        <p:spPr>
          <a:xfrm>
            <a:off x="1080000" y="4140000"/>
            <a:ext cx="5866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Vietnam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8C984C5-7C7F-40D3-A45B-235BD2EF3D08}"/>
              </a:ext>
            </a:extLst>
          </p:cNvPr>
          <p:cNvSpPr txBox="1"/>
          <p:nvPr/>
        </p:nvSpPr>
        <p:spPr>
          <a:xfrm>
            <a:off x="3240000" y="3961324"/>
            <a:ext cx="7293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Cambodge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E4B766-C471-4419-A003-F9B769DB7D5B}"/>
              </a:ext>
            </a:extLst>
          </p:cNvPr>
          <p:cNvSpPr txBox="1"/>
          <p:nvPr/>
        </p:nvSpPr>
        <p:spPr>
          <a:xfrm>
            <a:off x="5486099" y="3961324"/>
            <a:ext cx="7293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Cambodge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C32B26-28B7-46D9-92D4-74A2005A3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86" y="3070789"/>
            <a:ext cx="2285714" cy="1714286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A41971B-A082-4336-973F-D6C6C9DE8051}"/>
              </a:ext>
            </a:extLst>
          </p:cNvPr>
          <p:cNvSpPr txBox="1"/>
          <p:nvPr/>
        </p:nvSpPr>
        <p:spPr>
          <a:xfrm>
            <a:off x="7380000" y="2880000"/>
            <a:ext cx="9954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Tibet (</a:t>
            </a:r>
            <a:r>
              <a:rPr lang="fr-FR" sz="1400" i="1" dirty="0">
                <a:solidFill>
                  <a:schemeClr val="bg1"/>
                </a:solidFill>
              </a:rPr>
              <a:t>sagesse</a:t>
            </a:r>
            <a:r>
              <a:rPr lang="fr-FR" sz="1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154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8" grpId="0"/>
      <p:bldP spid="19" grpId="0"/>
      <p:bldP spid="20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que 11">
            <a:extLst>
              <a:ext uri="{FF2B5EF4-FFF2-40B4-BE49-F238E27FC236}">
                <a16:creationId xmlns:a16="http://schemas.microsoft.com/office/drawing/2014/main" id="{3D667FBF-B504-4129-96CA-4DA282D7D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000" y="360000"/>
            <a:ext cx="6266174" cy="4428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6381F20-0E4F-4FB5-8DA0-384B9A4E3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8424000" cy="720000"/>
          </a:xfrm>
        </p:spPr>
        <p:txBody>
          <a:bodyPr/>
          <a:lstStyle/>
          <a:p>
            <a:r>
              <a:rPr lang="fr-FR" dirty="0"/>
              <a:t>Ateliers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188DC2-B5AC-4FA2-9FBE-02798B10E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260000"/>
            <a:ext cx="8424000" cy="3528000"/>
          </a:xfrm>
        </p:spPr>
        <p:txBody>
          <a:bodyPr>
            <a:normAutofit/>
          </a:bodyPr>
          <a:lstStyle/>
          <a:p>
            <a:r>
              <a:rPr lang="fr-FR" dirty="0"/>
              <a:t>Jeu de l’oie avec quelques postures</a:t>
            </a:r>
          </a:p>
          <a:p>
            <a:pPr lvl="1"/>
            <a:r>
              <a:rPr lang="fr-FR" dirty="0"/>
              <a:t>Bestiaire</a:t>
            </a:r>
          </a:p>
          <a:p>
            <a:pPr lvl="1"/>
            <a:r>
              <a:rPr lang="fr-FR" dirty="0"/>
              <a:t>Corps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6E73CF-4530-400E-B27B-7E7337E8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4896000"/>
            <a:ext cx="1080000" cy="144000"/>
          </a:xfrm>
        </p:spPr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003417-CC26-4849-8616-D5A05A53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0000" y="4896000"/>
            <a:ext cx="5760000" cy="144000"/>
          </a:xfrm>
        </p:spPr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7BF954-F03F-4A06-AE95-FE886B6A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000" y="4896000"/>
            <a:ext cx="360000" cy="144000"/>
          </a:xfrm>
        </p:spPr>
        <p:txBody>
          <a:bodyPr/>
          <a:lstStyle/>
          <a:p>
            <a:fld id="{E4AA8DEE-FA8D-416B-80B4-99D16BFE5768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617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  <p:bldP spid="6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E4CD6-727F-4BAD-9CC6-CA4C7CAE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8424000" cy="720000"/>
          </a:xfrm>
        </p:spPr>
        <p:txBody>
          <a:bodyPr>
            <a:normAutofit/>
          </a:bodyPr>
          <a:lstStyle/>
          <a:p>
            <a:r>
              <a:rPr lang="fr-FR" dirty="0"/>
              <a:t>Rencontre-atelier : menu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A7CE97-778F-4104-8262-A2B97EDFC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260000"/>
            <a:ext cx="8424000" cy="3528000"/>
          </a:xfrm>
        </p:spPr>
        <p:txBody>
          <a:bodyPr>
            <a:normAutofit/>
          </a:bodyPr>
          <a:lstStyle/>
          <a:p>
            <a:r>
              <a:rPr lang="fr-FR" dirty="0"/>
              <a:t>Présentation de trois concepts : </a:t>
            </a:r>
            <a:r>
              <a:rPr lang="fr-FR" i="1" dirty="0" err="1"/>
              <a:t>āsana</a:t>
            </a:r>
            <a:r>
              <a:rPr lang="fr-FR" dirty="0"/>
              <a:t>, </a:t>
            </a:r>
            <a:r>
              <a:rPr lang="fr-FR" i="1" dirty="0" err="1"/>
              <a:t>prānāyama</a:t>
            </a:r>
            <a:r>
              <a:rPr lang="fr-FR" dirty="0"/>
              <a:t>, </a:t>
            </a:r>
            <a:r>
              <a:rPr lang="fr-FR" i="1" dirty="0" err="1"/>
              <a:t>dhyāna</a:t>
            </a:r>
            <a:endParaRPr lang="fr-FR" i="1" dirty="0"/>
          </a:p>
          <a:p>
            <a:r>
              <a:rPr lang="fr-FR" dirty="0"/>
              <a:t>Analyse d’une posture : </a:t>
            </a:r>
            <a:r>
              <a:rPr lang="fr-FR" i="1" dirty="0" err="1"/>
              <a:t>garuḍāsana</a:t>
            </a:r>
            <a:endParaRPr lang="fr-FR" i="1" dirty="0"/>
          </a:p>
          <a:p>
            <a:r>
              <a:rPr lang="fr-FR" dirty="0"/>
              <a:t>Ateliers</a:t>
            </a:r>
          </a:p>
          <a:p>
            <a:r>
              <a:rPr lang="fr-FR" dirty="0"/>
              <a:t>Questions</a:t>
            </a:r>
          </a:p>
          <a:p>
            <a:r>
              <a:rPr lang="fr-FR" dirty="0"/>
              <a:t>Quelques sources utiles</a:t>
            </a:r>
          </a:p>
          <a:p>
            <a:r>
              <a:rPr lang="fr-FR" dirty="0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EE437F-1563-4F3D-BA81-8D044D0B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4896000"/>
            <a:ext cx="1080000" cy="144000"/>
          </a:xfrm>
        </p:spPr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8B3259-4CE9-4049-9542-92F4ABAB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0000" y="4896000"/>
            <a:ext cx="5760000" cy="144000"/>
          </a:xfrm>
        </p:spPr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644FE4-DA2D-44D7-9C14-6599CEE1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000" y="4896000"/>
            <a:ext cx="360000" cy="144000"/>
          </a:xfrm>
        </p:spPr>
        <p:txBody>
          <a:bodyPr/>
          <a:lstStyle/>
          <a:p>
            <a:fld id="{E4AA8DEE-FA8D-416B-80B4-99D16BFE5768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977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6E73CF-4530-400E-B27B-7E7337E8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003417-CC26-4849-8616-D5A05A53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7BF954-F03F-4A06-AE95-FE886B6A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B8561A2-247E-4049-8754-E21296F45D48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8424000" cy="720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Ateliers</a:t>
            </a:r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67EA9B9B-A588-4D9B-94D3-219A86D164C0}"/>
              </a:ext>
            </a:extLst>
          </p:cNvPr>
          <p:cNvSpPr txBox="1">
            <a:spLocks/>
          </p:cNvSpPr>
          <p:nvPr/>
        </p:nvSpPr>
        <p:spPr>
          <a:xfrm>
            <a:off x="360000" y="1260000"/>
            <a:ext cx="8424000" cy="3528000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8000" indent="-216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‒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20000" indent="-144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Jeu de l’oie avec quelques postures</a:t>
            </a:r>
          </a:p>
          <a:p>
            <a:pPr lvl="1"/>
            <a:r>
              <a:rPr lang="fr-FR" dirty="0"/>
              <a:t>Bestiaire</a:t>
            </a:r>
          </a:p>
          <a:p>
            <a:pPr lvl="1"/>
            <a:r>
              <a:rPr lang="fr-FR" dirty="0"/>
              <a:t>Corps</a:t>
            </a:r>
          </a:p>
          <a:p>
            <a:r>
              <a:rPr lang="fr-FR" dirty="0"/>
              <a:t>Analyse syntaxique</a:t>
            </a:r>
          </a:p>
          <a:p>
            <a:pPr lvl="1"/>
            <a:r>
              <a:rPr lang="fr-FR" dirty="0"/>
              <a:t>Extrait de la </a:t>
            </a:r>
            <a:r>
              <a:rPr lang="fr-FR" i="1" dirty="0" err="1"/>
              <a:t>Bhagavad</a:t>
            </a:r>
            <a:r>
              <a:rPr lang="fr-FR" i="1" dirty="0"/>
              <a:t>-gita</a:t>
            </a:r>
            <a:r>
              <a:rPr lang="fr-FR" dirty="0"/>
              <a:t> </a:t>
            </a:r>
          </a:p>
          <a:p>
            <a:r>
              <a:rPr lang="fr-FR" dirty="0"/>
              <a:t>Récitation</a:t>
            </a:r>
          </a:p>
        </p:txBody>
      </p:sp>
    </p:spTree>
    <p:extLst>
      <p:ext uri="{BB962C8B-B14F-4D97-AF65-F5344CB8AC3E}">
        <p14:creationId xmlns:p14="http://schemas.microsoft.com/office/powerpoint/2010/main" val="166710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E1776B5-28B5-4E79-8810-822C898F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Récitation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74CE0647-506E-4EE8-B09E-D02312504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260000"/>
            <a:ext cx="3960000" cy="2520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1400" i="1" dirty="0">
                <a:solidFill>
                  <a:schemeClr val="tx1"/>
                </a:solidFill>
              </a:rPr>
              <a:t>Om̃</a:t>
            </a:r>
            <a:r>
              <a:rPr lang="fr-FR" sz="1400" i="1" dirty="0"/>
              <a:t>  </a:t>
            </a:r>
            <a:r>
              <a:rPr lang="fr-FR" sz="1400" i="1" dirty="0" err="1">
                <a:solidFill>
                  <a:schemeClr val="accent2"/>
                </a:solidFill>
              </a:rPr>
              <a:t>hrāṃ</a:t>
            </a:r>
            <a:r>
              <a:rPr lang="fr-FR" sz="1400" i="1" dirty="0"/>
              <a:t>  </a:t>
            </a:r>
            <a:r>
              <a:rPr lang="fr-FR" sz="1400" i="1" dirty="0" err="1"/>
              <a:t>mitrāya</a:t>
            </a:r>
            <a:r>
              <a:rPr lang="fr-FR" sz="1400" i="1" dirty="0"/>
              <a:t>  </a:t>
            </a:r>
            <a:r>
              <a:rPr lang="fr-FR" sz="1400" i="1" dirty="0" err="1">
                <a:solidFill>
                  <a:schemeClr val="accent6"/>
                </a:solidFill>
              </a:rPr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hrīṃ</a:t>
            </a:r>
            <a:r>
              <a:rPr lang="fr-FR" sz="1400" i="1" dirty="0"/>
              <a:t>  </a:t>
            </a:r>
            <a:r>
              <a:rPr lang="fr-FR" sz="1400" i="1" dirty="0" err="1"/>
              <a:t>ravaye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hraiṃ</a:t>
            </a:r>
            <a:r>
              <a:rPr lang="fr-FR" sz="1400" i="1" dirty="0"/>
              <a:t> </a:t>
            </a:r>
            <a:r>
              <a:rPr lang="fr-FR" sz="1400" i="1" dirty="0" err="1"/>
              <a:t>bhānave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hrauṃ</a:t>
            </a:r>
            <a:r>
              <a:rPr lang="fr-FR" sz="1400" i="1" dirty="0"/>
              <a:t> </a:t>
            </a:r>
            <a:r>
              <a:rPr lang="fr-FR" sz="1400" i="1" dirty="0" err="1"/>
              <a:t>khagāya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hraḥ</a:t>
            </a:r>
            <a:r>
              <a:rPr lang="fr-FR" sz="1400" i="1" dirty="0"/>
              <a:t> </a:t>
            </a:r>
            <a:r>
              <a:rPr lang="fr-FR" sz="1400" i="1" dirty="0" err="1"/>
              <a:t>pūṣṇe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hrāṃ</a:t>
            </a:r>
            <a:r>
              <a:rPr lang="fr-FR" sz="1400" i="1" dirty="0"/>
              <a:t> </a:t>
            </a:r>
            <a:r>
              <a:rPr lang="fr-FR" sz="1400" i="1" dirty="0" err="1"/>
              <a:t>hiraṇya-garbhāya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hrīṃ</a:t>
            </a:r>
            <a:r>
              <a:rPr lang="fr-FR" sz="1400" i="1" dirty="0"/>
              <a:t> </a:t>
            </a:r>
            <a:r>
              <a:rPr lang="fr-FR" sz="1400" i="1" dirty="0" err="1"/>
              <a:t>marīcaye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hrūṃ</a:t>
            </a:r>
            <a:r>
              <a:rPr lang="fr-FR" sz="1400" i="1" dirty="0"/>
              <a:t> </a:t>
            </a:r>
            <a:r>
              <a:rPr lang="fr-FR" sz="1400" i="1" dirty="0" err="1"/>
              <a:t>ādityāya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hraiṃ</a:t>
            </a:r>
            <a:r>
              <a:rPr lang="fr-FR" sz="1400" i="1" dirty="0"/>
              <a:t> </a:t>
            </a:r>
            <a:r>
              <a:rPr lang="fr-FR" sz="1400" i="1" dirty="0" err="1"/>
              <a:t>savitre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/>
              <a:t>Om̃ </a:t>
            </a:r>
            <a:r>
              <a:rPr lang="fr-FR" sz="1400" i="1" dirty="0" err="1"/>
              <a:t>hrauṃ</a:t>
            </a:r>
            <a:r>
              <a:rPr lang="fr-FR" sz="1400" i="1" dirty="0"/>
              <a:t> </a:t>
            </a:r>
            <a:r>
              <a:rPr lang="fr-FR" sz="1400" i="1" dirty="0" err="1"/>
              <a:t>arkāya</a:t>
            </a:r>
            <a:r>
              <a:rPr lang="fr-FR" sz="1400" i="1" dirty="0"/>
              <a:t> </a:t>
            </a:r>
            <a:r>
              <a:rPr lang="fr-FR" sz="1400" i="1" dirty="0" err="1"/>
              <a:t>namaḥ</a:t>
            </a:r>
            <a:r>
              <a:rPr lang="fr-FR" sz="1400" dirty="0"/>
              <a:t>।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i="1" dirty="0">
                <a:solidFill>
                  <a:schemeClr val="tx1"/>
                </a:solidFill>
              </a:rPr>
              <a:t>Om̃</a:t>
            </a:r>
            <a:r>
              <a:rPr lang="fr-FR" sz="1400" i="1" dirty="0"/>
              <a:t> </a:t>
            </a:r>
            <a:r>
              <a:rPr lang="fr-FR" sz="1400" i="1" dirty="0" err="1"/>
              <a:t>hraḥ</a:t>
            </a:r>
            <a:r>
              <a:rPr lang="fr-FR" sz="1400" i="1" dirty="0"/>
              <a:t> </a:t>
            </a:r>
            <a:r>
              <a:rPr lang="fr-FR" sz="1400" i="1" dirty="0" err="1"/>
              <a:t>bhāskarāya</a:t>
            </a:r>
            <a:r>
              <a:rPr lang="fr-FR" sz="1400" i="1" dirty="0"/>
              <a:t> </a:t>
            </a:r>
            <a:r>
              <a:rPr lang="fr-FR" sz="1400" i="1" dirty="0" err="1">
                <a:solidFill>
                  <a:schemeClr val="accent6"/>
                </a:solidFill>
              </a:rPr>
              <a:t>namaḥ</a:t>
            </a:r>
            <a:r>
              <a:rPr lang="fr-FR" sz="1400" dirty="0"/>
              <a:t>।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BE564F52-C556-44F0-92FD-38F060BB8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4000" y="1260000"/>
            <a:ext cx="3960000" cy="2520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à l’Ami!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au radieux!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au brillant!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au soleil mobile!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au soleil nourricier!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à l’embryon d’or!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à l’éclat de lumière!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au radieux!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au dieu créateur, au radieux!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au rayonnant!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/>
              <a:t>Salutation à celui qui éclaire!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03E928-98D1-4594-ADD5-C4E66C16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8790FF-5C61-4814-9162-1F4DF2BD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E81C51-8474-494E-802E-0CA1BA5C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21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14C32A8-E828-4A9A-8D92-ACB1A0D48AE2}"/>
              </a:ext>
            </a:extLst>
          </p:cNvPr>
          <p:cNvSpPr txBox="1"/>
          <p:nvPr/>
        </p:nvSpPr>
        <p:spPr>
          <a:xfrm>
            <a:off x="360000" y="3779998"/>
            <a:ext cx="8424000" cy="10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fr-FR" sz="1400" i="1" dirty="0"/>
              <a:t>Om̃ </a:t>
            </a:r>
            <a:r>
              <a:rPr lang="fr-FR" sz="1400" i="1" dirty="0" err="1">
                <a:solidFill>
                  <a:schemeClr val="accent2"/>
                </a:solidFill>
              </a:rPr>
              <a:t>hrāṃ</a:t>
            </a:r>
            <a:r>
              <a:rPr lang="fr-FR" sz="1400" i="1" dirty="0">
                <a:solidFill>
                  <a:schemeClr val="accent2"/>
                </a:solidFill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</a:rPr>
              <a:t>hrīṃ</a:t>
            </a:r>
            <a:r>
              <a:rPr lang="fr-FR" sz="1400" i="1" dirty="0">
                <a:solidFill>
                  <a:schemeClr val="accent2"/>
                </a:solidFill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</a:rPr>
              <a:t>hrūṃ</a:t>
            </a:r>
            <a:r>
              <a:rPr lang="fr-FR" sz="1400" i="1" dirty="0">
                <a:solidFill>
                  <a:schemeClr val="accent2"/>
                </a:solidFill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</a:rPr>
              <a:t>hraiṃ</a:t>
            </a:r>
            <a:r>
              <a:rPr lang="fr-FR" sz="1400" i="1" dirty="0">
                <a:solidFill>
                  <a:schemeClr val="accent2"/>
                </a:solidFill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</a:rPr>
              <a:t>hrauṃ</a:t>
            </a:r>
            <a:r>
              <a:rPr lang="fr-FR" sz="1400" i="1" dirty="0">
                <a:solidFill>
                  <a:schemeClr val="accent2"/>
                </a:solidFill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</a:rPr>
              <a:t>hraḥ</a:t>
            </a:r>
            <a:endParaRPr lang="fr-FR" sz="1400" i="1" dirty="0">
              <a:solidFill>
                <a:schemeClr val="accent2"/>
              </a:solidFill>
            </a:endParaRPr>
          </a:p>
          <a:p>
            <a:pPr algn="ctr"/>
            <a:r>
              <a:rPr lang="fr-FR" sz="1400" i="1" dirty="0"/>
              <a:t>Om̃ </a:t>
            </a:r>
            <a:r>
              <a:rPr lang="fr-FR" sz="1400" i="1" dirty="0" err="1">
                <a:solidFill>
                  <a:schemeClr val="bg1"/>
                </a:solidFill>
              </a:rPr>
              <a:t>śrī-savitṛa-sūrya-nārāyaṇāya</a:t>
            </a:r>
            <a:r>
              <a:rPr lang="fr-FR" sz="1400" i="1" dirty="0"/>
              <a:t> </a:t>
            </a:r>
            <a:r>
              <a:rPr lang="fr-FR" sz="1400" i="1" dirty="0" err="1">
                <a:solidFill>
                  <a:schemeClr val="accent6"/>
                </a:solidFill>
              </a:rPr>
              <a:t>namaḥ</a:t>
            </a:r>
            <a:r>
              <a:rPr lang="fr-FR" sz="1400" dirty="0">
                <a:solidFill>
                  <a:schemeClr val="bg1"/>
                </a:solidFill>
              </a:rPr>
              <a:t>॥</a:t>
            </a:r>
          </a:p>
          <a:p>
            <a:pPr algn="ctr">
              <a:spcBef>
                <a:spcPts val="1200"/>
              </a:spcBef>
            </a:pPr>
            <a:r>
              <a:rPr lang="fr-FR" sz="1400" dirty="0">
                <a:solidFill>
                  <a:schemeClr val="bg1"/>
                </a:solidFill>
              </a:rPr>
              <a:t>Salutation au resplendissant dieu créateur Soleil, refuge des hommes!</a:t>
            </a:r>
          </a:p>
        </p:txBody>
      </p:sp>
    </p:spTree>
    <p:extLst>
      <p:ext uri="{BB962C8B-B14F-4D97-AF65-F5344CB8AC3E}">
        <p14:creationId xmlns:p14="http://schemas.microsoft.com/office/powerpoint/2010/main" val="3778632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  <p:bldP spid="12" grpId="0" uiExpand="1" build="p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A70D7-870C-453C-9ABA-D115069C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i="1" dirty="0" err="1"/>
              <a:t>Bhagavadgītā</a:t>
            </a:r>
            <a:r>
              <a:rPr lang="fr-FR" sz="3600" i="1" dirty="0"/>
              <a:t>, verset 10.30</a:t>
            </a:r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C243C42-4289-4D7D-B948-6E66BCE9A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i-IN" sz="2400" dirty="0" err="1">
                <a:solidFill>
                  <a:schemeClr val="bg1"/>
                </a:solidFill>
              </a:rPr>
              <a:t>प्रह्लादश्चास्मि</a:t>
            </a:r>
            <a:r>
              <a:rPr lang="hi-IN" sz="2400" dirty="0">
                <a:solidFill>
                  <a:schemeClr val="bg1"/>
                </a:solidFill>
              </a:rPr>
              <a:t> </a:t>
            </a:r>
            <a:r>
              <a:rPr lang="hi-IN" sz="2400" dirty="0" err="1">
                <a:solidFill>
                  <a:schemeClr val="bg1"/>
                </a:solidFill>
              </a:rPr>
              <a:t>दैत्यानां</a:t>
            </a:r>
            <a:r>
              <a:rPr lang="hi-IN" sz="2400" dirty="0">
                <a:solidFill>
                  <a:schemeClr val="bg1"/>
                </a:solidFill>
              </a:rPr>
              <a:t> काल: </a:t>
            </a:r>
            <a:r>
              <a:rPr lang="hi-IN" sz="2400" dirty="0" err="1">
                <a:solidFill>
                  <a:schemeClr val="bg1"/>
                </a:solidFill>
              </a:rPr>
              <a:t>कलयतामहम्</a:t>
            </a:r>
            <a:r>
              <a:rPr lang="hi-IN" sz="2400" dirty="0">
                <a:solidFill>
                  <a:schemeClr val="bg1"/>
                </a:solidFill>
              </a:rPr>
              <a:t>।</a:t>
            </a:r>
            <a:br>
              <a:rPr lang="hi-IN" sz="2400" dirty="0">
                <a:solidFill>
                  <a:schemeClr val="bg1"/>
                </a:solidFill>
              </a:rPr>
            </a:br>
            <a:r>
              <a:rPr lang="hi-IN" sz="2400" dirty="0" err="1">
                <a:solidFill>
                  <a:schemeClr val="bg1"/>
                </a:solidFill>
              </a:rPr>
              <a:t>मृगाणां</a:t>
            </a:r>
            <a:r>
              <a:rPr lang="hi-IN" sz="2400" dirty="0">
                <a:solidFill>
                  <a:schemeClr val="bg1"/>
                </a:solidFill>
              </a:rPr>
              <a:t> च </a:t>
            </a:r>
            <a:r>
              <a:rPr lang="hi-IN" sz="2400" dirty="0" err="1">
                <a:solidFill>
                  <a:schemeClr val="bg1"/>
                </a:solidFill>
              </a:rPr>
              <a:t>मृगेन्द्रोऽहं</a:t>
            </a:r>
            <a:r>
              <a:rPr lang="hi-IN" sz="2400" dirty="0">
                <a:solidFill>
                  <a:schemeClr val="bg1"/>
                </a:solidFill>
              </a:rPr>
              <a:t> </a:t>
            </a:r>
            <a:r>
              <a:rPr lang="hi-IN" sz="2400" dirty="0" err="1">
                <a:solidFill>
                  <a:schemeClr val="bg1"/>
                </a:solidFill>
              </a:rPr>
              <a:t>वैनतेयश्च</a:t>
            </a:r>
            <a:r>
              <a:rPr lang="hi-IN" sz="2400" dirty="0">
                <a:solidFill>
                  <a:schemeClr val="bg1"/>
                </a:solidFill>
              </a:rPr>
              <a:t> पक्षिणाम्॥३०॥</a:t>
            </a:r>
            <a:endParaRPr lang="fr-FR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000" i="1" dirty="0" err="1"/>
              <a:t>prahlādaścāsmi</a:t>
            </a:r>
            <a:r>
              <a:rPr lang="fr-FR" sz="2000" i="1" dirty="0"/>
              <a:t> </a:t>
            </a:r>
            <a:r>
              <a:rPr lang="fr-FR" sz="2000" i="1" dirty="0" err="1"/>
              <a:t>daityānāṁ</a:t>
            </a:r>
            <a:r>
              <a:rPr lang="fr-FR" sz="2000" i="1" dirty="0"/>
              <a:t> </a:t>
            </a:r>
            <a:r>
              <a:rPr lang="fr-FR" sz="2000" i="1" dirty="0" err="1"/>
              <a:t>kālaḥ</a:t>
            </a:r>
            <a:r>
              <a:rPr lang="fr-FR" sz="2000" i="1" dirty="0"/>
              <a:t> </a:t>
            </a:r>
            <a:r>
              <a:rPr lang="fr-FR" sz="2000" i="1" dirty="0" err="1"/>
              <a:t>kalayatāmaham</a:t>
            </a:r>
            <a:br>
              <a:rPr lang="fr-FR" sz="2000" i="1" dirty="0"/>
            </a:br>
            <a:r>
              <a:rPr lang="fr-FR" sz="2000" i="1" dirty="0" err="1"/>
              <a:t>mṛigāṇāṁ</a:t>
            </a:r>
            <a:r>
              <a:rPr lang="fr-FR" sz="2000" i="1" dirty="0"/>
              <a:t> ca </a:t>
            </a:r>
            <a:r>
              <a:rPr lang="fr-FR" sz="2000" i="1" dirty="0" err="1"/>
              <a:t>mṛigendro</a:t>
            </a:r>
            <a:r>
              <a:rPr lang="fr-FR" sz="2000" i="1" dirty="0"/>
              <a:t> ’</a:t>
            </a:r>
            <a:r>
              <a:rPr lang="fr-FR" sz="2000" i="1" dirty="0" err="1"/>
              <a:t>haṁ</a:t>
            </a:r>
            <a:r>
              <a:rPr lang="fr-FR" sz="2000" i="1" dirty="0"/>
              <a:t> </a:t>
            </a:r>
            <a:r>
              <a:rPr lang="fr-FR" sz="2000" i="1" dirty="0" err="1"/>
              <a:t>vainateyaśca</a:t>
            </a:r>
            <a:r>
              <a:rPr lang="fr-FR" sz="2000" i="1" dirty="0"/>
              <a:t> </a:t>
            </a:r>
            <a:r>
              <a:rPr lang="fr-FR" sz="2000" i="1" dirty="0" err="1"/>
              <a:t>pakṣiṇām</a:t>
            </a:r>
            <a:endParaRPr lang="fr-FR" sz="2000" i="1" dirty="0"/>
          </a:p>
          <a:p>
            <a:pPr marL="0" indent="0" algn="ctr">
              <a:buNone/>
            </a:pPr>
            <a:endParaRPr lang="fr-FR" sz="1400" dirty="0"/>
          </a:p>
          <a:p>
            <a:pPr marL="0" indent="0" algn="ctr">
              <a:buNone/>
            </a:pPr>
            <a:r>
              <a:rPr lang="fr-FR" sz="2000" dirty="0"/>
              <a:t>D’entre les démoniaques </a:t>
            </a:r>
            <a:r>
              <a:rPr lang="fr-FR" sz="2000" dirty="0" err="1"/>
              <a:t>Daityas</a:t>
            </a:r>
            <a:r>
              <a:rPr lang="fr-FR" sz="2000" dirty="0"/>
              <a:t>, je suis </a:t>
            </a:r>
            <a:r>
              <a:rPr lang="fr-FR" sz="2000" dirty="0" err="1"/>
              <a:t>Prahlāda</a:t>
            </a:r>
            <a:r>
              <a:rPr lang="fr-FR" sz="2000" dirty="0"/>
              <a:t>, d’entre les aiguillons, le Temps.</a:t>
            </a:r>
            <a:br>
              <a:rPr lang="fr-FR" sz="2000" dirty="0"/>
            </a:br>
            <a:r>
              <a:rPr lang="fr-FR" sz="2000" dirty="0"/>
              <a:t>Parmi les bêtes, je suis le roi des animaux et parmi les oiseaux, le fils de </a:t>
            </a:r>
            <a:r>
              <a:rPr lang="fr-FR" sz="2000" dirty="0" err="1"/>
              <a:t>Vinatā</a:t>
            </a:r>
            <a:r>
              <a:rPr lang="fr-FR" sz="2000" dirty="0"/>
              <a:t>.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D7C1CF-4160-4825-A782-41D11A80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00753-C7F2-43F1-ABCB-026775D58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6D5428-2D6C-4127-A671-2DAEE2A7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256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2192C19-6150-4546-B7D3-02827FC1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syntaxique en 3 étapes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5013CB-D638-4173-8F32-2276E06BD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8BFCFE-0976-4DF8-BFAE-23F43384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0A6425-423D-4A7E-883C-1A576172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23</a:t>
            </a:fld>
            <a:endParaRPr lang="fr-FR"/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EB65D7E9-2A33-4299-9B76-EDD3485A0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275576"/>
              </p:ext>
            </p:extLst>
          </p:nvPr>
        </p:nvGraphicFramePr>
        <p:xfrm>
          <a:off x="1800000" y="1619999"/>
          <a:ext cx="5543999" cy="108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4891">
                  <a:extLst>
                    <a:ext uri="{9D8B030D-6E8A-4147-A177-3AD203B41FA5}">
                      <a16:colId xmlns:a16="http://schemas.microsoft.com/office/drawing/2014/main" val="1017843708"/>
                    </a:ext>
                  </a:extLst>
                </a:gridCol>
                <a:gridCol w="546612">
                  <a:extLst>
                    <a:ext uri="{9D8B030D-6E8A-4147-A177-3AD203B41FA5}">
                      <a16:colId xmlns:a16="http://schemas.microsoft.com/office/drawing/2014/main" val="3793436452"/>
                    </a:ext>
                  </a:extLst>
                </a:gridCol>
                <a:gridCol w="765752">
                  <a:extLst>
                    <a:ext uri="{9D8B030D-6E8A-4147-A177-3AD203B41FA5}">
                      <a16:colId xmlns:a16="http://schemas.microsoft.com/office/drawing/2014/main" val="2695035123"/>
                    </a:ext>
                  </a:extLst>
                </a:gridCol>
                <a:gridCol w="898007">
                  <a:extLst>
                    <a:ext uri="{9D8B030D-6E8A-4147-A177-3AD203B41FA5}">
                      <a16:colId xmlns:a16="http://schemas.microsoft.com/office/drawing/2014/main" val="1494012505"/>
                    </a:ext>
                  </a:extLst>
                </a:gridCol>
                <a:gridCol w="633491">
                  <a:extLst>
                    <a:ext uri="{9D8B030D-6E8A-4147-A177-3AD203B41FA5}">
                      <a16:colId xmlns:a16="http://schemas.microsoft.com/office/drawing/2014/main" val="4262294596"/>
                    </a:ext>
                  </a:extLst>
                </a:gridCol>
                <a:gridCol w="995412">
                  <a:extLst>
                    <a:ext uri="{9D8B030D-6E8A-4147-A177-3AD203B41FA5}">
                      <a16:colId xmlns:a16="http://schemas.microsoft.com/office/drawing/2014/main" val="814771537"/>
                    </a:ext>
                  </a:extLst>
                </a:gridCol>
                <a:gridCol w="719834">
                  <a:extLst>
                    <a:ext uri="{9D8B030D-6E8A-4147-A177-3AD203B41FA5}">
                      <a16:colId xmlns:a16="http://schemas.microsoft.com/office/drawing/2014/main" val="1045116205"/>
                    </a:ext>
                  </a:extLst>
                </a:gridCol>
              </a:tblGrid>
              <a:tr h="393515">
                <a:tc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prahlādaḥ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dirty="0">
                          <a:solidFill>
                            <a:schemeClr val="bg1"/>
                          </a:solidFill>
                        </a:rPr>
                        <a:t>ca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asmi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daityānāṁ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kālaḥ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kalayatām</a:t>
                      </a:r>
                      <a:endParaRPr lang="fr-FR" sz="1200" i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aham</a:t>
                      </a:r>
                      <a:endParaRPr lang="fr-FR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353588"/>
                  </a:ext>
                </a:extLst>
              </a:tr>
              <a:tr h="369163"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783669"/>
                  </a:ext>
                </a:extLst>
              </a:tr>
              <a:tr h="317322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1200" kern="1200" dirty="0" err="1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+mn-ea"/>
                          <a:cs typeface="Adobe Devanagari" panose="02040503050201020203" pitchFamily="18" charset="0"/>
                        </a:rPr>
                        <a:t>Prahlāda</a:t>
                      </a:r>
                      <a:endParaRPr lang="fr-FR" sz="1200" kern="1200" dirty="0">
                        <a:solidFill>
                          <a:schemeClr val="bg1"/>
                        </a:solidFill>
                        <a:effectLst/>
                        <a:latin typeface="Adobe Devanagari" panose="02040503050201020203" pitchFamily="18" charset="0"/>
                        <a:ea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et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suis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des démons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temps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des aiguillons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je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508619"/>
                  </a:ext>
                </a:extLst>
              </a:tr>
            </a:tbl>
          </a:graphicData>
        </a:graphic>
      </p:graphicFrame>
      <p:pic>
        <p:nvPicPr>
          <p:cNvPr id="35" name="Graphique 34">
            <a:extLst>
              <a:ext uri="{FF2B5EF4-FFF2-40B4-BE49-F238E27FC236}">
                <a16:creationId xmlns:a16="http://schemas.microsoft.com/office/drawing/2014/main" id="{53DD1064-C78A-47B5-B135-E9762D49D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9565" y="1925383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BDF5B1B5-6A35-4C06-95C8-B9941C0E0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4714" y="1924027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34AFF484-ED4B-420D-BFA4-E7B319C72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0535" y="1924027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38DF2D4-90A5-4A81-AF01-9C1E05582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77540"/>
              </p:ext>
            </p:extLst>
          </p:nvPr>
        </p:nvGraphicFramePr>
        <p:xfrm>
          <a:off x="1800000" y="3060000"/>
          <a:ext cx="5544000" cy="108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2260">
                  <a:extLst>
                    <a:ext uri="{9D8B030D-6E8A-4147-A177-3AD203B41FA5}">
                      <a16:colId xmlns:a16="http://schemas.microsoft.com/office/drawing/2014/main" val="2454405771"/>
                    </a:ext>
                  </a:extLst>
                </a:gridCol>
                <a:gridCol w="369948">
                  <a:extLst>
                    <a:ext uri="{9D8B030D-6E8A-4147-A177-3AD203B41FA5}">
                      <a16:colId xmlns:a16="http://schemas.microsoft.com/office/drawing/2014/main" val="1492134461"/>
                    </a:ext>
                  </a:extLst>
                </a:gridCol>
                <a:gridCol w="795737">
                  <a:extLst>
                    <a:ext uri="{9D8B030D-6E8A-4147-A177-3AD203B41FA5}">
                      <a16:colId xmlns:a16="http://schemas.microsoft.com/office/drawing/2014/main" val="1298443087"/>
                    </a:ext>
                  </a:extLst>
                </a:gridCol>
                <a:gridCol w="781777">
                  <a:extLst>
                    <a:ext uri="{9D8B030D-6E8A-4147-A177-3AD203B41FA5}">
                      <a16:colId xmlns:a16="http://schemas.microsoft.com/office/drawing/2014/main" val="1305079693"/>
                    </a:ext>
                  </a:extLst>
                </a:gridCol>
                <a:gridCol w="788757">
                  <a:extLst>
                    <a:ext uri="{9D8B030D-6E8A-4147-A177-3AD203B41FA5}">
                      <a16:colId xmlns:a16="http://schemas.microsoft.com/office/drawing/2014/main" val="1370024484"/>
                    </a:ext>
                  </a:extLst>
                </a:gridCol>
                <a:gridCol w="774797">
                  <a:extLst>
                    <a:ext uri="{9D8B030D-6E8A-4147-A177-3AD203B41FA5}">
                      <a16:colId xmlns:a16="http://schemas.microsoft.com/office/drawing/2014/main" val="1397079011"/>
                    </a:ext>
                  </a:extLst>
                </a:gridCol>
                <a:gridCol w="417724">
                  <a:extLst>
                    <a:ext uri="{9D8B030D-6E8A-4147-A177-3AD203B41FA5}">
                      <a16:colId xmlns:a16="http://schemas.microsoft.com/office/drawing/2014/main" val="1396399512"/>
                    </a:ext>
                  </a:extLst>
                </a:gridCol>
                <a:gridCol w="693000">
                  <a:extLst>
                    <a:ext uri="{9D8B030D-6E8A-4147-A177-3AD203B41FA5}">
                      <a16:colId xmlns:a16="http://schemas.microsoft.com/office/drawing/2014/main" val="3647315223"/>
                    </a:ext>
                  </a:extLst>
                </a:gridCol>
              </a:tblGrid>
              <a:tr h="403308">
                <a:tc>
                  <a:txBody>
                    <a:bodyPr/>
                    <a:lstStyle/>
                    <a:p>
                      <a:pPr algn="ctr"/>
                      <a:r>
                        <a:rPr lang="fr-FR" sz="1200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mṛigāṇāṁ</a:t>
                      </a:r>
                      <a:endParaRPr lang="fr-FR" sz="1200" i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  <a:endParaRPr lang="fr-FR" sz="1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mṛiga</a:t>
                      </a:r>
                      <a:endParaRPr lang="fr-FR" sz="1200" i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indraḥ</a:t>
                      </a:r>
                      <a:endParaRPr lang="fr-FR" sz="1200" i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ahaṁ</a:t>
                      </a:r>
                      <a:endParaRPr lang="fr-FR" sz="1200" i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vainateyaḥ</a:t>
                      </a:r>
                      <a:endParaRPr lang="fr-FR" sz="1200" i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fr-FR" sz="1200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200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pakṣiṇām</a:t>
                      </a:r>
                      <a:endParaRPr lang="fr-FR" sz="1200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938919"/>
                  </a:ext>
                </a:extLst>
              </a:tr>
              <a:tr h="375940"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813683"/>
                  </a:ext>
                </a:extLst>
              </a:tr>
              <a:tr h="300752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des animaux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et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roi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Indra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je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fils de </a:t>
                      </a:r>
                      <a:r>
                        <a:rPr lang="fr-FR" sz="1200" dirty="0" err="1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Vinata</a:t>
                      </a:r>
                      <a:endParaRPr lang="fr-FR" dirty="0"/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et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des oiseaux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289705"/>
                  </a:ext>
                </a:extLst>
              </a:tr>
            </a:tbl>
          </a:graphicData>
        </a:graphic>
      </p:graphicFrame>
      <p:pic>
        <p:nvPicPr>
          <p:cNvPr id="40" name="Graphique 39">
            <a:extLst>
              <a:ext uri="{FF2B5EF4-FFF2-40B4-BE49-F238E27FC236}">
                <a16:creationId xmlns:a16="http://schemas.microsoft.com/office/drawing/2014/main" id="{24DC5CE3-5ECA-4FB2-BBFE-F6607EF5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3706" y="3422702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A99795E5-A7A3-4289-8B7B-8139E834B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1970" y="3420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9B8241A3-4B96-4315-8786-A19081948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125" y="3420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AEE28E52-4516-4DEB-B50B-252513B7C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8969" y="3420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DF695E15-5F31-4C93-AF76-DA0C4FA88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4754" y="3420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06956408-995F-4E6A-878A-659A352FC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0172" y="1924027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9C8CB365-1106-49F9-99F0-0FEF6958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5429" y="1931007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5A8770C1-5D38-400A-9284-59FD08089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8510" y="1924027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id="{57276089-F593-4529-A915-A190528EF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7249" y="3420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5A4E4149-72D9-47AE-A49F-8DEE1D3A0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56175" y="1890494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19E64FC2-B518-40C9-952E-9D908A3E2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5614" y="3361875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DCDFE0EA-D576-4908-B3A1-5BD42B8BE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5508" y="3420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animal, assis, photo, table&#10;&#10;Description générée automatiquement">
            <a:extLst>
              <a:ext uri="{FF2B5EF4-FFF2-40B4-BE49-F238E27FC236}">
                <a16:creationId xmlns:a16="http://schemas.microsoft.com/office/drawing/2014/main" id="{9C60852F-A7A4-4B64-8DB6-38C95AB14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5" y="360000"/>
            <a:ext cx="1828804" cy="243840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404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7E91BB04-F36A-406B-8418-CFEA7B99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sources utiles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88F40D2-686E-4F1C-B625-CA37F3BC7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Encyclopædia Universalis</a:t>
            </a:r>
          </a:p>
          <a:p>
            <a:pPr lvl="1"/>
            <a:r>
              <a:rPr lang="fr-FR" dirty="0"/>
              <a:t>Jean-Pierre </a:t>
            </a:r>
            <a:r>
              <a:rPr lang="fr-FR" dirty="0" err="1"/>
              <a:t>Durix</a:t>
            </a:r>
            <a:r>
              <a:rPr lang="fr-FR" dirty="0"/>
              <a:t>, Jacqueline Filliozat, François Gros :</a:t>
            </a:r>
            <a:br>
              <a:rPr lang="fr-FR" dirty="0"/>
            </a:br>
            <a:r>
              <a:rPr lang="fr-FR" i="1" dirty="0"/>
              <a:t>Inde (Arts et culture) Langues et littératures</a:t>
            </a:r>
            <a:endParaRPr lang="fr-FR" dirty="0"/>
          </a:p>
          <a:p>
            <a:pPr lvl="1"/>
            <a:r>
              <a:rPr lang="fr-FR" dirty="0"/>
              <a:t>Jean Varenne : </a:t>
            </a:r>
            <a:r>
              <a:rPr lang="fr-FR" i="1" dirty="0"/>
              <a:t>yoga</a:t>
            </a:r>
            <a:endParaRPr lang="fr-FR" dirty="0"/>
          </a:p>
          <a:p>
            <a:r>
              <a:rPr lang="fr-FR" dirty="0"/>
              <a:t>3 livres sur les </a:t>
            </a:r>
            <a:r>
              <a:rPr lang="fr-FR" i="1" dirty="0"/>
              <a:t>asanas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F633D8-B5D1-4CC4-B510-DC50C7B7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E1B89F-91C5-46A4-AC15-C0CCD160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75EDE8-3FC5-47DD-8249-B852ED71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24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27371C-B51F-4FBB-B7E3-46B40A7AA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2628000"/>
            <a:ext cx="1512000" cy="21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A40188-CA06-453D-A42E-AA1832ED4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2628000"/>
            <a:ext cx="1570907" cy="21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6A03C45-BA6F-45C8-8153-EE14A59CD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53" y="2946000"/>
            <a:ext cx="1981200" cy="1524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35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E57F4-7149-45AB-8AB2-5923E827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E2384E-ED7D-4866-870D-A93C05487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Prononciation : support précis de la méditation</a:t>
            </a:r>
          </a:p>
          <a:p>
            <a:r>
              <a:rPr lang="fr-FR" dirty="0"/>
              <a:t>Sens : décorrélation entre le mot et les postures</a:t>
            </a:r>
          </a:p>
          <a:p>
            <a:r>
              <a:rPr lang="fr-FR" dirty="0"/>
              <a:t>Limites de l’analyse : nécessité de l’aide d’un maître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     </a:t>
            </a:r>
            <a:r>
              <a:rPr lang="fr-FR" i="1" dirty="0"/>
              <a:t>Émulsion plutôt que dissolution 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85CA07-8ECE-433A-9276-36EFB09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A32CC-3A99-48CB-9EC2-E471D73A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FC1A67-B943-4FF4-8E53-F337CC28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25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477D8E6-885B-4419-8619-BF2A21A45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0" y="2880000"/>
            <a:ext cx="2466975" cy="18478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555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92CABDD-FB37-47FB-B5DC-3DD7FE4F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Rejoignez-nous sur 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www.chatranjali.fr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/>
              <a:t>!</a:t>
            </a:r>
          </a:p>
        </p:txBody>
      </p:sp>
      <p:pic>
        <p:nvPicPr>
          <p:cNvPr id="9" name="Espace réservé du contenu 8" descr="L'offrande des élèves - Chatrañjali">
            <a:extLst>
              <a:ext uri="{FF2B5EF4-FFF2-40B4-BE49-F238E27FC236}">
                <a16:creationId xmlns:a16="http://schemas.microsoft.com/office/drawing/2014/main" id="{B14F2171-0791-4803-8ADA-E5A859794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04987"/>
            <a:ext cx="2438400" cy="2438400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C92513-BEA8-4756-93E1-82431538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461AB7-70B2-4C45-A36B-86EAEE6B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822B1A-74A7-4CBB-B5A6-30AB0703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437937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036339-37C0-468B-BC40-4DE0C4B57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A111BD-D27A-4B08-B24A-7224C24A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029646-03B0-481B-BE7A-BCCA8679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27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B2BB29-9FAD-460A-B75E-C5437C8CFFC8}"/>
              </a:ext>
            </a:extLst>
          </p:cNvPr>
          <p:cNvSpPr/>
          <p:nvPr/>
        </p:nvSpPr>
        <p:spPr>
          <a:xfrm>
            <a:off x="360000" y="360000"/>
            <a:ext cx="8424000" cy="44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977321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EA9D330-A13D-4B84-A341-E6510AED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आसन</a:t>
            </a:r>
            <a:r>
              <a:rPr lang="fr-FR" dirty="0"/>
              <a:t> [</a:t>
            </a:r>
            <a:r>
              <a:rPr lang="fr-FR" i="1" dirty="0" err="1"/>
              <a:t>āsana</a:t>
            </a:r>
            <a:r>
              <a:rPr lang="fr-FR" dirty="0"/>
              <a:t>]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099268A-3546-457C-937E-0100F4244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n . siège ; poste, situation। posture, manière d’être assis </a:t>
            </a:r>
          </a:p>
          <a:p>
            <a:r>
              <a:rPr lang="fr-FR" dirty="0" err="1"/>
              <a:t>phil</a:t>
            </a:r>
            <a:r>
              <a:rPr lang="fr-FR" dirty="0"/>
              <a:t>. posture rituelle de yoga ; cf. </a:t>
            </a:r>
            <a:r>
              <a:rPr lang="fr-FR" i="1" dirty="0" err="1"/>
              <a:t>kukkuṭāsana</a:t>
            </a:r>
            <a:r>
              <a:rPr lang="fr-FR" dirty="0"/>
              <a:t>, </a:t>
            </a:r>
            <a:r>
              <a:rPr lang="fr-FR" i="1" dirty="0" err="1"/>
              <a:t>gomukhāsana</a:t>
            </a:r>
            <a:r>
              <a:rPr lang="fr-FR" dirty="0"/>
              <a:t>, </a:t>
            </a:r>
            <a:r>
              <a:rPr lang="fr-FR" i="1" dirty="0" err="1"/>
              <a:t>dhanurāsana</a:t>
            </a:r>
            <a:r>
              <a:rPr lang="fr-FR" dirty="0"/>
              <a:t>, </a:t>
            </a:r>
            <a:r>
              <a:rPr lang="fr-FR" i="1" dirty="0" err="1"/>
              <a:t>padmāsana</a:t>
            </a:r>
            <a:r>
              <a:rPr lang="fr-FR" dirty="0"/>
              <a:t>, </a:t>
            </a:r>
            <a:r>
              <a:rPr lang="fr-FR" i="1" dirty="0" err="1"/>
              <a:t>paścimātānāsana</a:t>
            </a:r>
            <a:r>
              <a:rPr lang="fr-FR" dirty="0"/>
              <a:t>, </a:t>
            </a:r>
            <a:r>
              <a:rPr lang="fr-FR" i="1" dirty="0" err="1"/>
              <a:t>bhadrāsana</a:t>
            </a:r>
            <a:r>
              <a:rPr lang="fr-FR" dirty="0"/>
              <a:t>, </a:t>
            </a:r>
            <a:r>
              <a:rPr lang="fr-FR" i="1" dirty="0" err="1"/>
              <a:t>mayūrāsana</a:t>
            </a:r>
            <a:r>
              <a:rPr lang="fr-FR" dirty="0"/>
              <a:t>, </a:t>
            </a:r>
            <a:r>
              <a:rPr lang="fr-FR" i="1" dirty="0" err="1"/>
              <a:t>rājalīlāsana</a:t>
            </a:r>
            <a:r>
              <a:rPr lang="fr-FR" dirty="0"/>
              <a:t>, </a:t>
            </a:r>
            <a:r>
              <a:rPr lang="fr-FR" i="1" dirty="0" err="1"/>
              <a:t>lalitāsana</a:t>
            </a:r>
            <a:r>
              <a:rPr lang="fr-FR" dirty="0"/>
              <a:t>, </a:t>
            </a:r>
            <a:r>
              <a:rPr lang="fr-FR" i="1" dirty="0" err="1"/>
              <a:t>vajrāsana</a:t>
            </a:r>
            <a:r>
              <a:rPr lang="fr-FR" dirty="0"/>
              <a:t>, </a:t>
            </a:r>
            <a:r>
              <a:rPr lang="fr-FR" i="1" dirty="0" err="1"/>
              <a:t>vīrāsana</a:t>
            </a:r>
            <a:r>
              <a:rPr lang="fr-FR" dirty="0"/>
              <a:t>, </a:t>
            </a:r>
            <a:r>
              <a:rPr lang="fr-FR" i="1" dirty="0" err="1"/>
              <a:t>śavāsana</a:t>
            </a:r>
            <a:r>
              <a:rPr lang="fr-FR" dirty="0"/>
              <a:t>, </a:t>
            </a:r>
            <a:r>
              <a:rPr lang="fr-FR" i="1" dirty="0" err="1"/>
              <a:t>sarvāṅgāsana</a:t>
            </a:r>
            <a:r>
              <a:rPr lang="fr-FR" dirty="0"/>
              <a:t>, </a:t>
            </a:r>
            <a:r>
              <a:rPr lang="fr-FR" i="1" dirty="0" err="1"/>
              <a:t>siṃhāsana</a:t>
            </a:r>
            <a:r>
              <a:rPr lang="fr-FR" dirty="0"/>
              <a:t>, </a:t>
            </a:r>
            <a:r>
              <a:rPr lang="fr-FR" i="1" dirty="0" err="1"/>
              <a:t>svastikāsana</a:t>
            </a:r>
            <a:r>
              <a:rPr lang="fr-FR" dirty="0"/>
              <a:t> </a:t>
            </a:r>
          </a:p>
          <a:p>
            <a:r>
              <a:rPr lang="fr-FR" dirty="0"/>
              <a:t>séance, session ; tribunal</a:t>
            </a:r>
          </a:p>
          <a:p>
            <a:r>
              <a:rPr lang="fr-FR" dirty="0" err="1"/>
              <a:t>phil</a:t>
            </a:r>
            <a:r>
              <a:rPr lang="fr-FR" dirty="0"/>
              <a:t>. contrôle de son corps, 3</a:t>
            </a:r>
            <a:r>
              <a:rPr lang="fr-FR" baseline="30000" dirty="0"/>
              <a:t>e</a:t>
            </a:r>
            <a:r>
              <a:rPr lang="fr-FR" dirty="0"/>
              <a:t> étape du </a:t>
            </a:r>
            <a:r>
              <a:rPr lang="fr-FR" i="1" dirty="0" err="1"/>
              <a:t>rājayoga</a:t>
            </a:r>
            <a:r>
              <a:rPr lang="fr-FR" i="1" dirty="0"/>
              <a:t> </a:t>
            </a:r>
            <a:r>
              <a:rPr lang="fr-FR" dirty="0"/>
              <a:t>; cf. </a:t>
            </a:r>
            <a:r>
              <a:rPr lang="fr-FR" i="1" dirty="0" err="1"/>
              <a:t>aṣṭāṅgayoga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0412E0-D14F-476A-95AE-D61633A88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028429-7CC9-4AF4-8C05-7A77390C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DEFC47-93C0-47E2-BE7E-FEC86E0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3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198BEF-CE1F-4317-9406-BCA6E530EDC9}"/>
              </a:ext>
            </a:extLst>
          </p:cNvPr>
          <p:cNvSpPr txBox="1"/>
          <p:nvPr/>
        </p:nvSpPr>
        <p:spPr>
          <a:xfrm>
            <a:off x="5039999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Sanskrit </a:t>
            </a:r>
            <a:r>
              <a:rPr lang="fr-FR" sz="1100" dirty="0" err="1">
                <a:solidFill>
                  <a:schemeClr val="accent4"/>
                </a:solidFill>
              </a:rPr>
              <a:t>Heritage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Dictionary</a:t>
            </a:r>
            <a:r>
              <a:rPr lang="fr-FR" sz="1100" dirty="0">
                <a:solidFill>
                  <a:schemeClr val="accent4"/>
                </a:solidFill>
              </a:rPr>
              <a:t> (https://sanskrit.inria.fr/DICO/)</a:t>
            </a:r>
          </a:p>
        </p:txBody>
      </p:sp>
    </p:spTree>
    <p:extLst>
      <p:ext uri="{BB962C8B-B14F-4D97-AF65-F5344CB8AC3E}">
        <p14:creationId xmlns:p14="http://schemas.microsoft.com/office/powerpoint/2010/main" val="2184472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6FA5C-47E4-45D7-88CC-0829A6DB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i-IN" dirty="0"/>
              <a:t>प्राणायाम</a:t>
            </a:r>
            <a:r>
              <a:rPr lang="fr-FR" dirty="0"/>
              <a:t> [</a:t>
            </a:r>
            <a:r>
              <a:rPr lang="fr-FR" i="1" dirty="0" err="1"/>
              <a:t>prāṇāyāma</a:t>
            </a:r>
            <a:r>
              <a:rPr lang="fr-FR" dirty="0"/>
              <a:t>]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A734EE-B6B7-4A68-8962-643D9160D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m. </a:t>
            </a:r>
            <a:r>
              <a:rPr lang="fr-FR" dirty="0" err="1"/>
              <a:t>phil</a:t>
            </a:r>
            <a:r>
              <a:rPr lang="fr-FR" dirty="0"/>
              <a:t>. la discipline du souffle, 4</a:t>
            </a:r>
            <a:r>
              <a:rPr lang="fr-FR" baseline="30000" dirty="0"/>
              <a:t>e</a:t>
            </a:r>
            <a:r>
              <a:rPr lang="fr-FR" dirty="0"/>
              <a:t> étape du </a:t>
            </a:r>
            <a:r>
              <a:rPr lang="fr-FR" i="1" dirty="0" err="1"/>
              <a:t>rājayoga</a:t>
            </a:r>
            <a:endParaRPr lang="fr-FR" i="1" dirty="0"/>
          </a:p>
          <a:p>
            <a:r>
              <a:rPr lang="fr-FR" dirty="0"/>
              <a:t>les 3 phases de la respiration sont</a:t>
            </a:r>
          </a:p>
          <a:p>
            <a:pPr lvl="1"/>
            <a:r>
              <a:rPr lang="fr-FR" dirty="0"/>
              <a:t>l’inspiration [</a:t>
            </a:r>
            <a:r>
              <a:rPr lang="fr-FR" i="1" dirty="0" err="1"/>
              <a:t>pūraka</a:t>
            </a:r>
            <a:r>
              <a:rPr lang="fr-FR" dirty="0"/>
              <a:t>]</a:t>
            </a:r>
          </a:p>
          <a:p>
            <a:pPr lvl="1"/>
            <a:r>
              <a:rPr lang="fr-FR" dirty="0"/>
              <a:t>le blocage [</a:t>
            </a:r>
            <a:r>
              <a:rPr lang="fr-FR" i="1" dirty="0" err="1"/>
              <a:t>kumbhaka</a:t>
            </a:r>
            <a:r>
              <a:rPr lang="fr-FR" dirty="0"/>
              <a:t>]</a:t>
            </a:r>
          </a:p>
          <a:p>
            <a:pPr lvl="1"/>
            <a:r>
              <a:rPr lang="fr-FR" dirty="0"/>
              <a:t>l’expiration [</a:t>
            </a:r>
            <a:r>
              <a:rPr lang="fr-FR" i="1" dirty="0"/>
              <a:t>recaka</a:t>
            </a:r>
            <a:r>
              <a:rPr lang="fr-FR" dirty="0"/>
              <a:t>] ; cf. </a:t>
            </a:r>
            <a:r>
              <a:rPr lang="fr-FR" i="1" dirty="0" err="1"/>
              <a:t>aṣṭāṅgayoga</a:t>
            </a:r>
            <a:endParaRPr lang="fr-FR" i="1" dirty="0"/>
          </a:p>
          <a:p>
            <a:r>
              <a:rPr lang="fr-FR" dirty="0"/>
              <a:t>soc. l’un des 3 actes de purification, avec la formule [</a:t>
            </a:r>
            <a:r>
              <a:rPr lang="fr-FR" i="1" dirty="0"/>
              <a:t>mantra</a:t>
            </a:r>
            <a:r>
              <a:rPr lang="fr-FR" dirty="0"/>
              <a:t>] et le geste [</a:t>
            </a:r>
            <a:r>
              <a:rPr lang="fr-FR" i="1" dirty="0" err="1"/>
              <a:t>mudrā</a:t>
            </a:r>
            <a:r>
              <a:rPr lang="fr-FR" dirty="0"/>
              <a:t>]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1AAC6E-01E3-4CA1-9755-9D81BF24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5E4CE7-8A72-4B2D-A0F7-44CCCA39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9EA3F8-E1AB-4B0B-A98A-D89C9F27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4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4FB2FB-FA75-4D85-88FA-41C186CEE677}"/>
              </a:ext>
            </a:extLst>
          </p:cNvPr>
          <p:cNvSpPr txBox="1"/>
          <p:nvPr/>
        </p:nvSpPr>
        <p:spPr>
          <a:xfrm>
            <a:off x="5039999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Sanskrit </a:t>
            </a:r>
            <a:r>
              <a:rPr lang="fr-FR" sz="1100" dirty="0" err="1">
                <a:solidFill>
                  <a:schemeClr val="accent4"/>
                </a:solidFill>
              </a:rPr>
              <a:t>Heritage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Dictionary</a:t>
            </a:r>
            <a:r>
              <a:rPr lang="fr-FR" sz="1100" dirty="0">
                <a:solidFill>
                  <a:schemeClr val="accent4"/>
                </a:solidFill>
              </a:rPr>
              <a:t> (https://sanskrit.inria.fr/DICO/)</a:t>
            </a:r>
          </a:p>
        </p:txBody>
      </p:sp>
    </p:spTree>
    <p:extLst>
      <p:ext uri="{BB962C8B-B14F-4D97-AF65-F5344CB8AC3E}">
        <p14:creationId xmlns:p14="http://schemas.microsoft.com/office/powerpoint/2010/main" val="4163907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dvAuto="50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FB982-946E-4569-B38C-8EF29A83F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ध्यान</a:t>
            </a:r>
            <a:r>
              <a:rPr lang="fr-FR" dirty="0"/>
              <a:t> [</a:t>
            </a:r>
            <a:r>
              <a:rPr lang="fr-FR" i="1" dirty="0" err="1"/>
              <a:t>dhyāna</a:t>
            </a:r>
            <a:r>
              <a:rPr lang="fr-FR" dirty="0"/>
              <a:t>]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CFF57E-634F-4E54-AF51-31CAD5E4F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n. méditation, contemplation mentale</a:t>
            </a:r>
          </a:p>
          <a:p>
            <a:r>
              <a:rPr lang="fr-FR" dirty="0" err="1"/>
              <a:t>phil</a:t>
            </a:r>
            <a:r>
              <a:rPr lang="fr-FR" dirty="0"/>
              <a:t>. méditation, 7</a:t>
            </a:r>
            <a:r>
              <a:rPr lang="fr-FR" baseline="30000" dirty="0"/>
              <a:t>e</a:t>
            </a:r>
            <a:r>
              <a:rPr lang="fr-FR" dirty="0"/>
              <a:t> étape du </a:t>
            </a:r>
            <a:r>
              <a:rPr lang="fr-FR" i="1" dirty="0" err="1"/>
              <a:t>rājayoga</a:t>
            </a:r>
            <a:r>
              <a:rPr lang="fr-FR" dirty="0"/>
              <a:t> ; bd. la méditation, une des 6 perfections [</a:t>
            </a:r>
            <a:r>
              <a:rPr lang="fr-FR" i="1" dirty="0" err="1"/>
              <a:t>pāramitā</a:t>
            </a:r>
            <a:r>
              <a:rPr lang="fr-FR" dirty="0"/>
              <a:t>] d’un accompli [</a:t>
            </a:r>
            <a:r>
              <a:rPr lang="fr-FR" i="1" dirty="0"/>
              <a:t>bodhisattva</a:t>
            </a:r>
            <a:r>
              <a:rPr lang="fr-FR" dirty="0"/>
              <a:t>]</a:t>
            </a:r>
          </a:p>
          <a:p>
            <a:r>
              <a:rPr lang="fr-FR" dirty="0" err="1"/>
              <a:t>jn</a:t>
            </a:r>
            <a:r>
              <a:rPr lang="fr-FR" dirty="0"/>
              <a:t>. la tradition jaïna reconnaît quatre sortes de méditation</a:t>
            </a:r>
          </a:p>
          <a:p>
            <a:pPr lvl="1"/>
            <a:r>
              <a:rPr lang="fr-FR" dirty="0"/>
              <a:t>deux bonnes : </a:t>
            </a:r>
            <a:r>
              <a:rPr lang="fr-FR" i="1" dirty="0"/>
              <a:t>dharma</a:t>
            </a:r>
            <a:r>
              <a:rPr lang="fr-FR" dirty="0"/>
              <a:t> (pieuse) et </a:t>
            </a:r>
            <a:r>
              <a:rPr lang="fr-FR" i="1" dirty="0" err="1"/>
              <a:t>śukla</a:t>
            </a:r>
            <a:r>
              <a:rPr lang="fr-FR" dirty="0"/>
              <a:t> (pure)</a:t>
            </a:r>
          </a:p>
          <a:p>
            <a:pPr lvl="1"/>
            <a:r>
              <a:rPr lang="fr-FR" dirty="0"/>
              <a:t>deux mauvaises : </a:t>
            </a:r>
            <a:r>
              <a:rPr lang="fr-FR" i="1" dirty="0" err="1"/>
              <a:t>ārta</a:t>
            </a:r>
            <a:r>
              <a:rPr lang="fr-FR" dirty="0"/>
              <a:t> (pénible) et </a:t>
            </a:r>
            <a:r>
              <a:rPr lang="fr-FR" i="1" dirty="0" err="1"/>
              <a:t>raudra</a:t>
            </a:r>
            <a:r>
              <a:rPr lang="fr-FR" dirty="0"/>
              <a:t> (nocive)</a:t>
            </a:r>
          </a:p>
          <a:p>
            <a:r>
              <a:rPr lang="fr-FR" dirty="0"/>
              <a:t>lit. invocation liminaire d’un ouvrage ; japonais </a:t>
            </a:r>
            <a:r>
              <a:rPr lang="fr-FR" i="1" dirty="0"/>
              <a:t>zen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EFB420-7AA0-430E-8F7D-D429CE8D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A9CD43-C23F-4B4C-9BDA-084AFC3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7E0544-C006-4296-A4B5-0ACF0E4A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6C12E2-5192-441B-827B-01374AB95862}"/>
              </a:ext>
            </a:extLst>
          </p:cNvPr>
          <p:cNvSpPr txBox="1"/>
          <p:nvPr/>
        </p:nvSpPr>
        <p:spPr>
          <a:xfrm>
            <a:off x="5039999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Sanskrit </a:t>
            </a:r>
            <a:r>
              <a:rPr lang="fr-FR" sz="1100" dirty="0" err="1">
                <a:solidFill>
                  <a:schemeClr val="accent4"/>
                </a:solidFill>
              </a:rPr>
              <a:t>Heritage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Dictionary</a:t>
            </a:r>
            <a:r>
              <a:rPr lang="fr-FR" sz="1100" dirty="0">
                <a:solidFill>
                  <a:schemeClr val="accent4"/>
                </a:solidFill>
              </a:rPr>
              <a:t> (https://sanskrit.inria.fr/DICO/)</a:t>
            </a:r>
          </a:p>
        </p:txBody>
      </p:sp>
    </p:spTree>
    <p:extLst>
      <p:ext uri="{BB962C8B-B14F-4D97-AF65-F5344CB8AC3E}">
        <p14:creationId xmlns:p14="http://schemas.microsoft.com/office/powerpoint/2010/main" val="154371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3D9DD-6EA6-4F7B-B2E8-F953407E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 extension…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826755-1FE9-4BA6-AC3C-9C1010710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err="1"/>
              <a:t>dhyānanimagna</a:t>
            </a:r>
            <a:r>
              <a:rPr lang="fr-FR" dirty="0"/>
              <a:t> [</a:t>
            </a:r>
            <a:r>
              <a:rPr lang="fr-FR" i="1" dirty="0" err="1"/>
              <a:t>nimagna</a:t>
            </a:r>
            <a:r>
              <a:rPr lang="fr-FR" dirty="0"/>
              <a:t>]</a:t>
            </a:r>
          </a:p>
          <a:p>
            <a:pPr lvl="1"/>
            <a:r>
              <a:rPr lang="fr-FR" dirty="0"/>
              <a:t>a. m. n. f. absorbé dans la méditation</a:t>
            </a:r>
          </a:p>
          <a:p>
            <a:r>
              <a:rPr lang="fr-FR" dirty="0"/>
              <a:t> </a:t>
            </a:r>
            <a:r>
              <a:rPr lang="fr-FR" i="1" dirty="0" err="1"/>
              <a:t>dhyānaratnāvalī</a:t>
            </a:r>
            <a:r>
              <a:rPr lang="fr-FR" dirty="0"/>
              <a:t> [</a:t>
            </a:r>
            <a:r>
              <a:rPr lang="fr-FR" i="1" dirty="0" err="1"/>
              <a:t>ratnāvalī</a:t>
            </a:r>
            <a:r>
              <a:rPr lang="fr-FR" dirty="0"/>
              <a:t>]</a:t>
            </a:r>
          </a:p>
          <a:p>
            <a:pPr lvl="1"/>
            <a:r>
              <a:rPr lang="fr-FR" dirty="0"/>
              <a:t>f. lit. </a:t>
            </a:r>
            <a:r>
              <a:rPr lang="fr-FR" dirty="0" err="1"/>
              <a:t>np</a:t>
            </a:r>
            <a:r>
              <a:rPr lang="fr-FR" dirty="0"/>
              <a:t>. hymne [</a:t>
            </a:r>
            <a:r>
              <a:rPr lang="fr-FR" i="1" dirty="0" err="1"/>
              <a:t>stotra</a:t>
            </a:r>
            <a:r>
              <a:rPr lang="fr-FR" dirty="0"/>
              <a:t>] </a:t>
            </a:r>
            <a:r>
              <a:rPr lang="fr-FR" i="1" dirty="0" err="1"/>
              <a:t>śaiva</a:t>
            </a:r>
            <a:r>
              <a:rPr lang="fr-FR" dirty="0"/>
              <a:t> qui prescrit les visualisations canoniques du culte de </a:t>
            </a:r>
            <a:r>
              <a:rPr lang="fr-FR" i="1" dirty="0" err="1"/>
              <a:t>Sadāśiva</a:t>
            </a:r>
            <a:r>
              <a:rPr lang="fr-FR" dirty="0"/>
              <a:t>, dû à </a:t>
            </a:r>
            <a:r>
              <a:rPr lang="fr-FR" i="1" dirty="0" err="1"/>
              <a:t>Trilocanaśiva</a:t>
            </a:r>
            <a:r>
              <a:rPr lang="fr-FR" i="1" dirty="0"/>
              <a:t> </a:t>
            </a:r>
            <a:r>
              <a:rPr lang="fr-FR" i="1" dirty="0" err="1"/>
              <a:t>ācārya</a:t>
            </a:r>
            <a:endParaRPr lang="fr-FR" i="1" dirty="0"/>
          </a:p>
          <a:p>
            <a:r>
              <a:rPr lang="fr-FR" dirty="0"/>
              <a:t> </a:t>
            </a:r>
            <a:r>
              <a:rPr lang="fr-FR" i="1" dirty="0" err="1"/>
              <a:t>dhyānaśloka</a:t>
            </a:r>
            <a:r>
              <a:rPr lang="fr-FR" dirty="0"/>
              <a:t> [</a:t>
            </a:r>
            <a:r>
              <a:rPr lang="fr-FR" i="1" dirty="0" err="1"/>
              <a:t>śloka</a:t>
            </a:r>
            <a:r>
              <a:rPr lang="fr-FR" dirty="0"/>
              <a:t>]</a:t>
            </a:r>
          </a:p>
          <a:p>
            <a:pPr lvl="1"/>
            <a:r>
              <a:rPr lang="fr-FR" dirty="0"/>
              <a:t>m. lit. verset de méditation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A74EC0-7748-4911-8B82-41353EBBA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C24083-F913-4E5D-B829-C45B7188F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50E8E0-70EC-4CE9-8045-382ED641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AD738F-BC07-4DD5-A7D7-9367D6F0979E}"/>
              </a:ext>
            </a:extLst>
          </p:cNvPr>
          <p:cNvSpPr txBox="1"/>
          <p:nvPr/>
        </p:nvSpPr>
        <p:spPr>
          <a:xfrm>
            <a:off x="5039999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Sanskrit </a:t>
            </a:r>
            <a:r>
              <a:rPr lang="fr-FR" sz="1100" dirty="0" err="1">
                <a:solidFill>
                  <a:schemeClr val="accent4"/>
                </a:solidFill>
              </a:rPr>
              <a:t>Heritage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Dictionary</a:t>
            </a:r>
            <a:r>
              <a:rPr lang="fr-FR" sz="1100" dirty="0">
                <a:solidFill>
                  <a:schemeClr val="accent4"/>
                </a:solidFill>
              </a:rPr>
              <a:t> (https://sanskrit.inria.fr/DICO/)</a:t>
            </a:r>
          </a:p>
        </p:txBody>
      </p:sp>
    </p:spTree>
    <p:extLst>
      <p:ext uri="{BB962C8B-B14F-4D97-AF65-F5344CB8AC3E}">
        <p14:creationId xmlns:p14="http://schemas.microsoft.com/office/powerpoint/2010/main" val="3675688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9A70D7-870C-453C-9ABA-D11506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8424000" cy="720000"/>
          </a:xfrm>
        </p:spPr>
        <p:txBody>
          <a:bodyPr/>
          <a:lstStyle/>
          <a:p>
            <a:r>
              <a:rPr lang="fr-FR" dirty="0" err="1"/>
              <a:t>Gheranda</a:t>
            </a:r>
            <a:r>
              <a:rPr lang="fr-FR" dirty="0"/>
              <a:t> </a:t>
            </a:r>
            <a:r>
              <a:rPr lang="fr-FR" dirty="0" err="1"/>
              <a:t>Samhita</a:t>
            </a:r>
            <a:r>
              <a:rPr lang="fr-FR" dirty="0"/>
              <a:t> : </a:t>
            </a:r>
            <a:r>
              <a:rPr lang="fr-FR" i="1" dirty="0" err="1"/>
              <a:t>garuḍāsana</a:t>
            </a:r>
            <a:endParaRPr lang="fr-FR" i="1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881505ED-66DF-4ECB-AD92-EAA92D1AC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080000"/>
            <a:ext cx="5348472" cy="1584000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D7C1CF-4160-4825-A782-41D11A809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4896000"/>
            <a:ext cx="1080000" cy="144000"/>
          </a:xfrm>
        </p:spPr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00753-C7F2-43F1-ABCB-026775D58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00000" y="4896000"/>
            <a:ext cx="5760000" cy="144000"/>
          </a:xfrm>
        </p:spPr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6D5428-2D6C-4127-A671-2DAEE2A7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000" y="4896000"/>
            <a:ext cx="360000" cy="144000"/>
          </a:xfrm>
        </p:spPr>
        <p:txBody>
          <a:bodyPr/>
          <a:lstStyle/>
          <a:p>
            <a:fld id="{E4AA8DEE-FA8D-416B-80B4-99D16BFE5768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DA4AEB-DF5E-47B5-A55D-804014AA6CC6}"/>
              </a:ext>
            </a:extLst>
          </p:cNvPr>
          <p:cNvSpPr txBox="1"/>
          <p:nvPr/>
        </p:nvSpPr>
        <p:spPr>
          <a:xfrm>
            <a:off x="1944476" y="2700000"/>
            <a:ext cx="5471050" cy="18774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hi-IN" sz="2400" dirty="0" err="1">
                <a:solidFill>
                  <a:schemeClr val="bg1"/>
                </a:solidFill>
              </a:rPr>
              <a:t>अथ</a:t>
            </a:r>
            <a:r>
              <a:rPr lang="hi-IN" sz="2400" dirty="0">
                <a:solidFill>
                  <a:schemeClr val="bg1"/>
                </a:solidFill>
              </a:rPr>
              <a:t> </a:t>
            </a:r>
            <a:r>
              <a:rPr lang="hi-IN" sz="2400" dirty="0" err="1">
                <a:solidFill>
                  <a:schemeClr val="bg1"/>
                </a:solidFill>
              </a:rPr>
              <a:t>गरुडासनम्</a:t>
            </a:r>
            <a:r>
              <a:rPr lang="hi-IN" sz="2400" dirty="0">
                <a:solidFill>
                  <a:schemeClr val="bg1"/>
                </a:solidFill>
              </a:rPr>
              <a:t>।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hi-IN" sz="2400" dirty="0" err="1">
                <a:solidFill>
                  <a:schemeClr val="bg1"/>
                </a:solidFill>
              </a:rPr>
              <a:t>जङ्घोरुभ्यां</a:t>
            </a:r>
            <a:r>
              <a:rPr lang="hi-IN" sz="2400" dirty="0">
                <a:solidFill>
                  <a:schemeClr val="bg1"/>
                </a:solidFill>
              </a:rPr>
              <a:t> </a:t>
            </a:r>
            <a:r>
              <a:rPr lang="hi-IN" sz="2400" dirty="0" err="1">
                <a:solidFill>
                  <a:schemeClr val="bg1"/>
                </a:solidFill>
              </a:rPr>
              <a:t>धरां</a:t>
            </a:r>
            <a:r>
              <a:rPr lang="hi-IN" sz="2400" dirty="0">
                <a:solidFill>
                  <a:schemeClr val="bg1"/>
                </a:solidFill>
              </a:rPr>
              <a:t> </a:t>
            </a:r>
            <a:r>
              <a:rPr lang="hi-IN" sz="2400" dirty="0" err="1">
                <a:solidFill>
                  <a:schemeClr val="bg1"/>
                </a:solidFill>
              </a:rPr>
              <a:t>पीडा</a:t>
            </a:r>
            <a:r>
              <a:rPr lang="hi-IN" sz="2400" dirty="0">
                <a:solidFill>
                  <a:schemeClr val="bg1"/>
                </a:solidFill>
              </a:rPr>
              <a:t> </a:t>
            </a:r>
            <a:r>
              <a:rPr lang="hi-IN" sz="2400" dirty="0" err="1">
                <a:solidFill>
                  <a:schemeClr val="bg1"/>
                </a:solidFill>
              </a:rPr>
              <a:t>स्थिरकायो</a:t>
            </a:r>
            <a:r>
              <a:rPr lang="hi-IN" sz="2400" dirty="0">
                <a:solidFill>
                  <a:schemeClr val="bg1"/>
                </a:solidFill>
              </a:rPr>
              <a:t> </a:t>
            </a:r>
            <a:r>
              <a:rPr lang="hi-IN" sz="2400" dirty="0" err="1">
                <a:solidFill>
                  <a:schemeClr val="bg1"/>
                </a:solidFill>
              </a:rPr>
              <a:t>द्विजानुना</a:t>
            </a:r>
            <a:r>
              <a:rPr lang="hi-IN" sz="2400" dirty="0">
                <a:solidFill>
                  <a:schemeClr val="bg1"/>
                </a:solidFill>
              </a:rPr>
              <a:t>।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hi-IN" sz="2400" dirty="0" err="1">
                <a:solidFill>
                  <a:schemeClr val="bg1"/>
                </a:solidFill>
              </a:rPr>
              <a:t>जानूपरि</a:t>
            </a:r>
            <a:r>
              <a:rPr lang="hi-IN" sz="2400" dirty="0">
                <a:solidFill>
                  <a:schemeClr val="bg1"/>
                </a:solidFill>
              </a:rPr>
              <a:t> </a:t>
            </a:r>
            <a:r>
              <a:rPr lang="hi-IN" sz="2400" dirty="0" err="1">
                <a:solidFill>
                  <a:schemeClr val="bg1"/>
                </a:solidFill>
              </a:rPr>
              <a:t>करयुग्मं</a:t>
            </a:r>
            <a:r>
              <a:rPr lang="hi-IN" sz="2400" dirty="0">
                <a:solidFill>
                  <a:schemeClr val="bg1"/>
                </a:solidFill>
              </a:rPr>
              <a:t> गरुडासनमुच्यते॥३७॥</a:t>
            </a:r>
            <a:endParaRPr lang="fr-FR" sz="2400" dirty="0">
              <a:solidFill>
                <a:schemeClr val="bg1"/>
              </a:solidFill>
            </a:endParaRPr>
          </a:p>
          <a:p>
            <a:pPr algn="ctr"/>
            <a:endParaRPr lang="fr-FR" sz="80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Placez les jambes et les cuisses sur le sol en vous appuyant dessus,</a:t>
            </a:r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400" dirty="0">
                <a:solidFill>
                  <a:schemeClr val="bg1"/>
                </a:solidFill>
              </a:rPr>
              <a:t>Stabilisez le corps à l’aide des deux genoux, mettez les deux mains sur les genoux :</a:t>
            </a:r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400" dirty="0">
                <a:solidFill>
                  <a:schemeClr val="bg1"/>
                </a:solidFill>
              </a:rPr>
              <a:t>Cette posture est appelée posture de </a:t>
            </a:r>
            <a:r>
              <a:rPr lang="fr-FR" sz="1400" dirty="0" err="1">
                <a:solidFill>
                  <a:schemeClr val="bg1"/>
                </a:solidFill>
              </a:rPr>
              <a:t>Garuḍa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i="1" dirty="0" err="1">
                <a:solidFill>
                  <a:schemeClr val="bg1"/>
                </a:solidFill>
              </a:rPr>
              <a:t>garuḍāsana</a:t>
            </a:r>
            <a:r>
              <a:rPr lang="fr-FR" sz="1400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8BE705-FE6F-43FD-8FF2-37D097DC904F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</a:t>
            </a:r>
            <a:r>
              <a:rPr lang="fr-FR" sz="1100" dirty="0" err="1">
                <a:solidFill>
                  <a:schemeClr val="accent4"/>
                </a:solidFill>
              </a:rPr>
              <a:t>Gheranda</a:t>
            </a:r>
            <a:r>
              <a:rPr lang="fr-FR" sz="1100" dirty="0">
                <a:solidFill>
                  <a:schemeClr val="accent4"/>
                </a:solidFill>
              </a:rPr>
              <a:t> </a:t>
            </a:r>
            <a:r>
              <a:rPr lang="fr-FR" sz="1100" dirty="0" err="1">
                <a:solidFill>
                  <a:schemeClr val="accent4"/>
                </a:solidFill>
              </a:rPr>
              <a:t>Samhita</a:t>
            </a:r>
            <a:r>
              <a:rPr lang="fr-FR" sz="1100" dirty="0">
                <a:solidFill>
                  <a:schemeClr val="accent4"/>
                </a:solidFill>
              </a:rPr>
              <a:t>, </a:t>
            </a:r>
            <a:r>
              <a:rPr lang="fr-FR" sz="1100" dirty="0" err="1">
                <a:solidFill>
                  <a:schemeClr val="accent4"/>
                </a:solidFill>
              </a:rPr>
              <a:t>Srisa</a:t>
            </a:r>
            <a:r>
              <a:rPr lang="fr-FR" sz="1100" dirty="0">
                <a:solidFill>
                  <a:schemeClr val="accent4"/>
                </a:solidFill>
              </a:rPr>
              <a:t> Chandra </a:t>
            </a:r>
            <a:r>
              <a:rPr lang="fr-FR" sz="1100" dirty="0" err="1">
                <a:solidFill>
                  <a:schemeClr val="accent4"/>
                </a:solidFill>
              </a:rPr>
              <a:t>Vasu</a:t>
            </a:r>
            <a:r>
              <a:rPr lang="fr-FR" sz="1100" dirty="0">
                <a:solidFill>
                  <a:schemeClr val="accent4"/>
                </a:solidFill>
              </a:rPr>
              <a:t>, 1914-15</a:t>
            </a:r>
          </a:p>
        </p:txBody>
      </p:sp>
    </p:spTree>
    <p:extLst>
      <p:ext uri="{BB962C8B-B14F-4D97-AF65-F5344CB8AC3E}">
        <p14:creationId xmlns:p14="http://schemas.microsoft.com/office/powerpoint/2010/main" val="13441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0E2071-C1C6-4F35-AF55-5C78401D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syntaxique : symboles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99F6397C-7754-4890-B71E-FE45D01D9A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4751048"/>
              </p:ext>
            </p:extLst>
          </p:nvPr>
        </p:nvGraphicFramePr>
        <p:xfrm>
          <a:off x="1440000" y="1440000"/>
          <a:ext cx="6264000" cy="30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6000">
                  <a:extLst>
                    <a:ext uri="{9D8B030D-6E8A-4147-A177-3AD203B41FA5}">
                      <a16:colId xmlns:a16="http://schemas.microsoft.com/office/drawing/2014/main" val="3720863643"/>
                    </a:ext>
                  </a:extLst>
                </a:gridCol>
                <a:gridCol w="1566000">
                  <a:extLst>
                    <a:ext uri="{9D8B030D-6E8A-4147-A177-3AD203B41FA5}">
                      <a16:colId xmlns:a16="http://schemas.microsoft.com/office/drawing/2014/main" val="3595722807"/>
                    </a:ext>
                  </a:extLst>
                </a:gridCol>
                <a:gridCol w="1566000">
                  <a:extLst>
                    <a:ext uri="{9D8B030D-6E8A-4147-A177-3AD203B41FA5}">
                      <a16:colId xmlns:a16="http://schemas.microsoft.com/office/drawing/2014/main" val="1190881307"/>
                    </a:ext>
                  </a:extLst>
                </a:gridCol>
                <a:gridCol w="1566000">
                  <a:extLst>
                    <a:ext uri="{9D8B030D-6E8A-4147-A177-3AD203B41FA5}">
                      <a16:colId xmlns:a16="http://schemas.microsoft.com/office/drawing/2014/main" val="25665438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1556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Déterminant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Adjectif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Pronom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Nom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15219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40909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Adverbe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Verbe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47832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8780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Préfixe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Postposition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Conjonction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Interjection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272349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3CE1EE-8F79-463C-AC13-2AEED57C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AAE31-0429-4A13-96D2-C5D7ECEB8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D48130-1C82-418B-B772-215B8C70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8</a:t>
            </a:fld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47EFB1E8-C209-4AD2-ACE6-2C1FEA588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5099" y="1597711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E644EFCE-0600-4A6C-832D-1BDAA09F1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2975" y="1590864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215E6833-3BBC-42E6-90B1-379B8651B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9999" y="2678639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DDC3C9D-BE37-454A-8326-5479F8AEA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0165" y="3657329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6AB7E15C-BCEB-4CC5-A8EF-7DB4B1089E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77588" y="3664176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31551B55-E154-4E95-A303-C3544752A1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77588" y="1603089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A5BC28F5-822F-4DF4-BEC2-EBFA624A56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39999" y="3628137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43CCEC6A-F90D-49D2-956C-1DC411895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24777" y="1584017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C99982F4-8BE6-447B-9130-1437158CC6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24777" y="2619938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3211C351-AD38-4488-83F2-A645DB4C97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84698" y="3664176"/>
            <a:ext cx="476250" cy="47625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2D18A63D-8D54-4A59-B2E5-699C4D006055}"/>
              </a:ext>
            </a:extLst>
          </p:cNvPr>
          <p:cNvSpPr txBox="1"/>
          <p:nvPr/>
        </p:nvSpPr>
        <p:spPr>
          <a:xfrm>
            <a:off x="5040000" y="4608000"/>
            <a:ext cx="3744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fr-FR" sz="1100" dirty="0">
                <a:solidFill>
                  <a:schemeClr val="accent4"/>
                </a:solidFill>
              </a:rPr>
              <a:t>Source : Pédagogie Montessori (http://www.lejardindekiran.com/)</a:t>
            </a:r>
          </a:p>
        </p:txBody>
      </p:sp>
    </p:spTree>
    <p:extLst>
      <p:ext uri="{BB962C8B-B14F-4D97-AF65-F5344CB8AC3E}">
        <p14:creationId xmlns:p14="http://schemas.microsoft.com/office/powerpoint/2010/main" val="652692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2192C19-6150-4546-B7D3-02827FC1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err="1"/>
              <a:t>Garuḍāsana</a:t>
            </a:r>
            <a:r>
              <a:rPr lang="fr-FR" dirty="0"/>
              <a:t> : analyse syntaxique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5013CB-D638-4173-8F32-2276E06BD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11 janvier 2020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8BFCFE-0976-4DF8-BFAE-23F43384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sanskrit est-il soluble dans le yoga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0A6425-423D-4A7E-883C-1A576172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8DEE-FA8D-416B-80B4-99D16BFE5768}" type="slidenum">
              <a:rPr lang="fr-FR" smtClean="0"/>
              <a:t>9</a:t>
            </a:fld>
            <a:endParaRPr lang="fr-FR"/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EB65D7E9-2A33-4299-9B76-EDD3485A0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694367"/>
              </p:ext>
            </p:extLst>
          </p:nvPr>
        </p:nvGraphicFramePr>
        <p:xfrm>
          <a:off x="2952000" y="1440000"/>
          <a:ext cx="3240000" cy="93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426229459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81477153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04511620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FR" sz="1200" i="1" dirty="0">
                          <a:solidFill>
                            <a:schemeClr val="bg1"/>
                          </a:solidFill>
                        </a:rPr>
                        <a:t>atha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garuḍa-āsanam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35358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78366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voici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Garuḍa</a:t>
                      </a:r>
                      <a:endParaRPr lang="fr-FR" sz="1200" dirty="0">
                        <a:solidFill>
                          <a:schemeClr val="bg1"/>
                        </a:solidFill>
                        <a:effectLst/>
                        <a:latin typeface="Adobe Devanagari" panose="02040503050201020203" pitchFamily="18" charset="0"/>
                        <a:ea typeface="Adobe Devanagari" panose="02040503050201020203" pitchFamily="18" charset="0"/>
                        <a:cs typeface="Adobe Devanagari" panose="02040503050201020203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posture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508619"/>
                  </a:ext>
                </a:extLst>
              </a:tr>
            </a:tbl>
          </a:graphicData>
        </a:graphic>
      </p:graphicFrame>
      <p:pic>
        <p:nvPicPr>
          <p:cNvPr id="35" name="Graphique 34">
            <a:extLst>
              <a:ext uri="{FF2B5EF4-FFF2-40B4-BE49-F238E27FC236}">
                <a16:creationId xmlns:a16="http://schemas.microsoft.com/office/drawing/2014/main" id="{53DD1064-C78A-47B5-B135-E9762D49D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0449" y="172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BDF5B1B5-6A35-4C06-95C8-B9941C0E0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9062" y="172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34AFF484-ED4B-420D-BFA4-E7B319C72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7675" y="172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38DF2D4-90A5-4A81-AF01-9C1E05582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383581"/>
              </p:ext>
            </p:extLst>
          </p:nvPr>
        </p:nvGraphicFramePr>
        <p:xfrm>
          <a:off x="1692000" y="2520000"/>
          <a:ext cx="5760000" cy="93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4544057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49213446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9844308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0507969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7002448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656239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9639951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647315223"/>
                    </a:ext>
                  </a:extLst>
                </a:gridCol>
              </a:tblGrid>
              <a:tr h="28800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jaṅghā-urubhyāṁ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dharāṁ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pīḍā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sthira-kāyo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i="1" dirty="0">
                          <a:solidFill>
                            <a:schemeClr val="bg1"/>
                          </a:solidFill>
                        </a:rPr>
                        <a:t>dvi-</a:t>
                      </a:r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jānunā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93891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8136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cuisses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jambes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terre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pression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ferme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tronc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deux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genoux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289705"/>
                  </a:ext>
                </a:extLst>
              </a:tr>
            </a:tbl>
          </a:graphicData>
        </a:graphic>
      </p:graphicFrame>
      <p:pic>
        <p:nvPicPr>
          <p:cNvPr id="40" name="Graphique 39">
            <a:extLst>
              <a:ext uri="{FF2B5EF4-FFF2-40B4-BE49-F238E27FC236}">
                <a16:creationId xmlns:a16="http://schemas.microsoft.com/office/drawing/2014/main" id="{24DC5CE3-5ECA-4FB2-BBFE-F6607EF5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3551" y="280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C592E240-0CEB-464E-9067-BF195DACF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2000" y="280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A99795E5-A7A3-4289-8B7B-8139E834B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0449" y="280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9B8241A3-4B96-4315-8786-A19081948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8898" y="280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AEE28E52-4516-4DEB-B50B-252513B7C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1999" y="280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DF695E15-5F31-4C93-AF76-DA0C4FA88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0449" y="280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Graphique 46">
            <a:extLst>
              <a:ext uri="{FF2B5EF4-FFF2-40B4-BE49-F238E27FC236}">
                <a16:creationId xmlns:a16="http://schemas.microsoft.com/office/drawing/2014/main" id="{695C90FF-7A2E-49B3-BF3B-7DF58DB11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5104" y="2809018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Graphique 47">
            <a:extLst>
              <a:ext uri="{FF2B5EF4-FFF2-40B4-BE49-F238E27FC236}">
                <a16:creationId xmlns:a16="http://schemas.microsoft.com/office/drawing/2014/main" id="{E048C869-5E34-49C9-9A95-9CA07D0823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8894" y="280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9" name="Tableau 48">
            <a:extLst>
              <a:ext uri="{FF2B5EF4-FFF2-40B4-BE49-F238E27FC236}">
                <a16:creationId xmlns:a16="http://schemas.microsoft.com/office/drawing/2014/main" id="{AFFFE12C-C9F8-4085-8791-C5719C49D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817126"/>
              </p:ext>
            </p:extLst>
          </p:nvPr>
        </p:nvGraphicFramePr>
        <p:xfrm>
          <a:off x="2160000" y="3600000"/>
          <a:ext cx="5040000" cy="93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98429863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7356821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049773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498318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65611402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172918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773504921"/>
                    </a:ext>
                  </a:extLst>
                </a:gridCol>
              </a:tblGrid>
              <a:tr h="288000"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jānu-upari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kara-yugmaṁ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200" i="1" dirty="0" err="1">
                          <a:solidFill>
                            <a:schemeClr val="bg1"/>
                          </a:solidFill>
                        </a:rPr>
                        <a:t>garuḍa-āsanam-ucyate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4058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99026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genoux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au-dessus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mains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paire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Garuḍa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posture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  <a:latin typeface="Adobe Devanagari" panose="02040503050201020203" pitchFamily="18" charset="0"/>
                          <a:ea typeface="Adobe Devanagari" panose="02040503050201020203" pitchFamily="18" charset="0"/>
                          <a:cs typeface="Adobe Devanagari" panose="02040503050201020203" pitchFamily="18" charset="0"/>
                        </a:rPr>
                        <a:t>appelé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005697"/>
                  </a:ext>
                </a:extLst>
              </a:tr>
            </a:tbl>
          </a:graphicData>
        </a:graphic>
      </p:graphicFrame>
      <p:pic>
        <p:nvPicPr>
          <p:cNvPr id="50" name="Graphique 49">
            <a:extLst>
              <a:ext uri="{FF2B5EF4-FFF2-40B4-BE49-F238E27FC236}">
                <a16:creationId xmlns:a16="http://schemas.microsoft.com/office/drawing/2014/main" id="{31D72B7A-6105-43BA-AED7-E318950A0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1222" y="38880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Graphique 50">
            <a:extLst>
              <a:ext uri="{FF2B5EF4-FFF2-40B4-BE49-F238E27FC236}">
                <a16:creationId xmlns:a16="http://schemas.microsoft.com/office/drawing/2014/main" id="{646B9CAE-B624-4FF6-A7CA-EB06D627C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6507" y="3893386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Graphique 51">
            <a:extLst>
              <a:ext uri="{FF2B5EF4-FFF2-40B4-BE49-F238E27FC236}">
                <a16:creationId xmlns:a16="http://schemas.microsoft.com/office/drawing/2014/main" id="{71E98F6B-0635-4701-A8C7-0DE9DDFEE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1792" y="38835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9328415D-7A9E-4DF1-B5F9-4AB0E1EB5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077" y="3893386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Graphique 53">
            <a:extLst>
              <a:ext uri="{FF2B5EF4-FFF2-40B4-BE49-F238E27FC236}">
                <a16:creationId xmlns:a16="http://schemas.microsoft.com/office/drawing/2014/main" id="{7D01AC68-C5FC-485E-A108-F6742EDCD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2362" y="3883500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Graphique 54">
            <a:extLst>
              <a:ext uri="{FF2B5EF4-FFF2-40B4-BE49-F238E27FC236}">
                <a16:creationId xmlns:a16="http://schemas.microsoft.com/office/drawing/2014/main" id="{0E3A13D9-63A3-405D-BE31-1A7125242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7647" y="3873497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Graphique 56">
            <a:extLst>
              <a:ext uri="{FF2B5EF4-FFF2-40B4-BE49-F238E27FC236}">
                <a16:creationId xmlns:a16="http://schemas.microsoft.com/office/drawing/2014/main" id="{5D89EAB5-9717-45A4-B6AA-AF5C9B617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32932" y="3893386"/>
            <a:ext cx="360000" cy="36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Espace réservé du contenu 7">
            <a:extLst>
              <a:ext uri="{FF2B5EF4-FFF2-40B4-BE49-F238E27FC236}">
                <a16:creationId xmlns:a16="http://schemas.microsoft.com/office/drawing/2014/main" id="{3D8F7A5E-1DC5-4DB4-8D43-8D6327A78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80000"/>
            <a:ext cx="1066802" cy="120548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5290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dobe Devanagari">
      <a:majorFont>
        <a:latin typeface="Adobe Devanagari"/>
        <a:ea typeface="Adobe Devanagari"/>
        <a:cs typeface="Adobe Devanagari"/>
      </a:majorFont>
      <a:minorFont>
        <a:latin typeface="Adobe Devanagari"/>
        <a:ea typeface="Adobe Devanagari"/>
        <a:cs typeface="Adobe Devanaga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defRPr sz="1100" dirty="0">
            <a:solidFill>
              <a:schemeClr val="accent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" id="{70E0FF5A-91B2-4535-9291-7E6BEAFFE31B}" vid="{B8D196C9-8478-4187-9E75-606536FF9A6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Yoga</Template>
  <TotalTime>786</TotalTime>
  <Words>1328</Words>
  <Application>Microsoft Office PowerPoint</Application>
  <PresentationFormat>Affichage à l'écran (16:9)</PresentationFormat>
  <Paragraphs>273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Adobe Devanagari</vt:lpstr>
      <vt:lpstr>Wingdings</vt:lpstr>
      <vt:lpstr>Calibri</vt:lpstr>
      <vt:lpstr>Thème Office</vt:lpstr>
      <vt:lpstr>Le sanskrit est-il soluble dans le yoga ?</vt:lpstr>
      <vt:lpstr>Rencontre-atelier : menu</vt:lpstr>
      <vt:lpstr>आसन [āsana]</vt:lpstr>
      <vt:lpstr>प्राणायाम [prāṇāyāma]</vt:lpstr>
      <vt:lpstr>ध्यान [dhyāna]</vt:lpstr>
      <vt:lpstr>Par extension…</vt:lpstr>
      <vt:lpstr>Gheranda Samhita : garuḍāsana</vt:lpstr>
      <vt:lpstr>Analyse syntaxique : symboles</vt:lpstr>
      <vt:lpstr>Garuḍāsana : analyse syntaxique</vt:lpstr>
      <vt:lpstr>Garuḍāsana – Posture n°1</vt:lpstr>
      <vt:lpstr>Garuḍāsana – Posture n°2</vt:lpstr>
      <vt:lpstr>Garuḍāsana – Posture n°3</vt:lpstr>
      <vt:lpstr>Garuḍāsana – Posture n°4</vt:lpstr>
      <vt:lpstr>Garuḍāsana – Posture n°5</vt:lpstr>
      <vt:lpstr>Garuḍāsana – Posture n°6</vt:lpstr>
      <vt:lpstr>Garuḍāsana – Les six postures</vt:lpstr>
      <vt:lpstr>« Posture de l’aigle » aujourd’hui</vt:lpstr>
      <vt:lpstr>Garuḍa en Asie</vt:lpstr>
      <vt:lpstr>Ateliers</vt:lpstr>
      <vt:lpstr>Présentation PowerPoint</vt:lpstr>
      <vt:lpstr>Récitation</vt:lpstr>
      <vt:lpstr>Bhagavadgītā, verset 10.30</vt:lpstr>
      <vt:lpstr>Analyse syntaxique en 3 étapes</vt:lpstr>
      <vt:lpstr>Quelques sources utiles</vt:lpstr>
      <vt:lpstr>Conclusion</vt:lpstr>
      <vt:lpstr>Rejoignez-nous sur www.chatranjali.fr 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sanskrit est-il soluble dans le yoga ?</dc:title>
  <dc:creator>Jyoti Garin</dc:creator>
  <cp:lastModifiedBy>Pascal Garin</cp:lastModifiedBy>
  <cp:revision>98</cp:revision>
  <dcterms:created xsi:type="dcterms:W3CDTF">2018-09-12T17:29:18Z</dcterms:created>
  <dcterms:modified xsi:type="dcterms:W3CDTF">2020-01-11T15:56:50Z</dcterms:modified>
</cp:coreProperties>
</file>